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0"/>
  </p:notesMasterIdLst>
  <p:sldIdLst>
    <p:sldId id="1906" r:id="rId2"/>
    <p:sldId id="1909" r:id="rId3"/>
    <p:sldId id="1923" r:id="rId4"/>
    <p:sldId id="1914" r:id="rId5"/>
    <p:sldId id="1915" r:id="rId6"/>
    <p:sldId id="1910" r:id="rId7"/>
    <p:sldId id="1922" r:id="rId8"/>
    <p:sldId id="1918" r:id="rId9"/>
  </p:sldIdLst>
  <p:sldSz cx="9906000" cy="6858000" type="A4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맑은 고딕" panose="020B0503020000020004" pitchFamily="50" charset="-127"/>
      <p:regular r:id="rId15"/>
      <p:bold r:id="rId16"/>
    </p:embeddedFont>
    <p:embeddedFont>
      <p:font typeface="Arial Narrow" panose="020B0606020202030204" pitchFamily="34" charset="0"/>
      <p:regular r:id="rId17"/>
      <p:bold r:id="rId18"/>
      <p:italic r:id="rId19"/>
      <p:boldItalic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48" userDrawn="1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DADA"/>
    <a:srgbClr val="0000CC"/>
    <a:srgbClr val="F0452A"/>
    <a:srgbClr val="AB1139"/>
    <a:srgbClr val="F8F8F8"/>
    <a:srgbClr val="BDD7EE"/>
    <a:srgbClr val="1E59A1"/>
    <a:srgbClr val="5388C9"/>
    <a:srgbClr val="F14B31"/>
    <a:srgbClr val="FF37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87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6" y="80"/>
      </p:cViewPr>
      <p:guideLst>
        <p:guide orient="horz" pos="1548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79C887-4981-4292-9D7E-0CAF779CE682}" type="datetimeFigureOut">
              <a:rPr lang="ko-KR" altLang="en-US" smtClean="0"/>
              <a:t>2022-08-09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E787D2-60FC-402D-B8A7-32F1C8BC32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570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사장님 보고 월요일 </a:t>
            </a:r>
            <a:r>
              <a:rPr lang="en-US" altLang="ko-KR" dirty="0"/>
              <a:t>10</a:t>
            </a:r>
            <a:r>
              <a:rPr lang="ko-KR" altLang="en-US" dirty="0"/>
              <a:t>시</a:t>
            </a:r>
            <a:endParaRPr lang="en-US" altLang="ko-KR" dirty="0"/>
          </a:p>
          <a:p>
            <a:r>
              <a:rPr lang="ko-KR" altLang="en-US" dirty="0" err="1"/>
              <a:t>손담당</a:t>
            </a:r>
            <a:r>
              <a:rPr lang="ko-KR" altLang="en-US" dirty="0"/>
              <a:t> </a:t>
            </a:r>
            <a:r>
              <a:rPr lang="ko-KR" altLang="en-US" dirty="0" err="1"/>
              <a:t>구총괄</a:t>
            </a:r>
            <a:r>
              <a:rPr lang="ko-KR" altLang="en-US" dirty="0"/>
              <a:t> 정책임</a:t>
            </a:r>
            <a:endParaRPr lang="en-US" altLang="ko-KR" dirty="0"/>
          </a:p>
          <a:p>
            <a:r>
              <a:rPr lang="ko-KR" altLang="en-US" dirty="0"/>
              <a:t>사업방향에 대한 내용 구체화</a:t>
            </a:r>
            <a:r>
              <a:rPr lang="en-US" altLang="ko-KR" dirty="0"/>
              <a:t>-</a:t>
            </a:r>
            <a:r>
              <a:rPr lang="ko-KR" altLang="en-US" dirty="0"/>
              <a:t>양사간 투자</a:t>
            </a:r>
            <a:r>
              <a:rPr lang="en-US" altLang="ko-KR" dirty="0"/>
              <a:t>,</a:t>
            </a:r>
            <a:r>
              <a:rPr lang="ko-KR" altLang="en-US" dirty="0"/>
              <a:t>플랫폼</a:t>
            </a:r>
            <a:r>
              <a:rPr lang="en-US" altLang="ko-KR" dirty="0"/>
              <a:t>,.SaaS</a:t>
            </a:r>
            <a:r>
              <a:rPr lang="ko-KR" altLang="en-US" dirty="0"/>
              <a:t>형태</a:t>
            </a:r>
            <a:endParaRPr lang="en-US" altLang="ko-KR" dirty="0"/>
          </a:p>
          <a:p>
            <a:r>
              <a:rPr lang="ko-KR" altLang="en-US" dirty="0"/>
              <a:t>실사내용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0C3BE7-FAF7-4FE0-815B-BD39D830907F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8814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EE9B8B9-F213-41FF-B262-5FEBF4036A3B}"/>
              </a:ext>
            </a:extLst>
          </p:cNvPr>
          <p:cNvCxnSpPr>
            <a:cxnSpLocks/>
          </p:cNvCxnSpPr>
          <p:nvPr userDrawn="1"/>
        </p:nvCxnSpPr>
        <p:spPr>
          <a:xfrm>
            <a:off x="218363" y="449870"/>
            <a:ext cx="9469275" cy="0"/>
          </a:xfrm>
          <a:prstGeom prst="line">
            <a:avLst/>
          </a:prstGeom>
          <a:noFill/>
          <a:ln w="3175" cap="flat" cmpd="sng" algn="ctr">
            <a:solidFill>
              <a:schemeClr val="tx1"/>
            </a:solidFill>
            <a:prstDash val="solid"/>
          </a:ln>
          <a:effectLst/>
        </p:spPr>
      </p:cxnSp>
      <p:pic>
        <p:nvPicPr>
          <p:cNvPr id="8" name="Picture 9" descr="D:\# Ing\LG_CNS\JPG\LG씨엔에스_가로조합(국,영).jpg">
            <a:extLst>
              <a:ext uri="{FF2B5EF4-FFF2-40B4-BE49-F238E27FC236}">
                <a16:creationId xmlns:a16="http://schemas.microsoft.com/office/drawing/2014/main" id="{642FC17F-EC5F-4750-B99A-3B1145A7288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8471" y="6512216"/>
            <a:ext cx="916107" cy="2482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3">
            <a:extLst>
              <a:ext uri="{FF2B5EF4-FFF2-40B4-BE49-F238E27FC236}">
                <a16:creationId xmlns:a16="http://schemas.microsoft.com/office/drawing/2014/main" id="{0F287107-D007-4C3C-8B62-F920808AD03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0492" y="6567232"/>
            <a:ext cx="1311984" cy="174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59487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pic>
        <p:nvPicPr>
          <p:cNvPr id="7" name="Picture 9" descr="D:\# Ing\LG_CNS\JPG\LG씨엔에스_가로조합(국,영).jpg">
            <a:extLst>
              <a:ext uri="{FF2B5EF4-FFF2-40B4-BE49-F238E27FC236}">
                <a16:creationId xmlns:a16="http://schemas.microsoft.com/office/drawing/2014/main" id="{E8E75071-21CE-4235-8E0F-8DEFE0A7631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5596" y="6512216"/>
            <a:ext cx="916107" cy="2482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>
            <a:extLst>
              <a:ext uri="{FF2B5EF4-FFF2-40B4-BE49-F238E27FC236}">
                <a16:creationId xmlns:a16="http://schemas.microsoft.com/office/drawing/2014/main" id="{5C27E664-09A5-4EA6-BB87-7707E1FE870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0492" y="6567232"/>
            <a:ext cx="1311984" cy="174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576645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41" y="365129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41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8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 Narrow" panose="020B0606020202030204" pitchFamily="34" charset="0"/>
                <a:ea typeface="LG스마트체2.0 Regular" panose="020B0600000101010101" pitchFamily="50" charset="-127"/>
              </a:defRPr>
            </a:lvl1pPr>
          </a:lstStyle>
          <a:p>
            <a:fld id="{646C3E04-E463-4633-8B8B-EFBE26F9518D}" type="datetimeFigureOut">
              <a:rPr lang="ko-KR" altLang="en-US" smtClean="0"/>
              <a:pPr/>
              <a:t>2022-08-09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6" y="6356358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 Narrow" panose="020B0606020202030204" pitchFamily="34" charset="0"/>
                <a:ea typeface="LG스마트체2.0 Regular" panose="020B060000010101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8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 Narrow" panose="020B0606020202030204" pitchFamily="34" charset="0"/>
                <a:ea typeface="LG스마트체2.0 Regular" panose="020B0600000101010101" pitchFamily="50" charset="-127"/>
              </a:defRPr>
            </a:lvl1pPr>
          </a:lstStyle>
          <a:p>
            <a:fld id="{92E0F736-2069-48EC-9488-764743BAD8F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2682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6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 Narrow" panose="020B0606020202030204" pitchFamily="34" charset="0"/>
          <a:ea typeface="LG스마트체2.0 Regular" panose="020B0600000101010101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 Narrow" panose="020B0606020202030204" pitchFamily="34" charset="0"/>
          <a:ea typeface="LG스마트체2.0 Regular" panose="020B0600000101010101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 Narrow" panose="020B0606020202030204" pitchFamily="34" charset="0"/>
          <a:ea typeface="LG스마트체2.0 Regular" panose="020B0600000101010101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 Narrow" panose="020B0606020202030204" pitchFamily="34" charset="0"/>
          <a:ea typeface="LG스마트체2.0 Regular" panose="020B0600000101010101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Narrow" panose="020B0606020202030204" pitchFamily="34" charset="0"/>
          <a:ea typeface="LG스마트체2.0 Regular" panose="020B0600000101010101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Narrow" panose="020B0606020202030204" pitchFamily="34" charset="0"/>
          <a:ea typeface="LG스마트체2.0 Regular" panose="020B0600000101010101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901262"/>
            <a:ext cx="9906000" cy="1489127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b="1" dirty="0" err="1">
                <a:solidFill>
                  <a:srgbClr val="000000"/>
                </a:solidFill>
                <a:latin typeface="+mn-ea"/>
                <a:ea typeface="+mn-ea"/>
                <a:cs typeface="Arial" panose="020B0604020202020204" pitchFamily="34" charset="0"/>
              </a:rPr>
              <a:t>라벨링</a:t>
            </a:r>
            <a:r>
              <a:rPr lang="ko-KR" altLang="en-US" sz="3200" b="1" dirty="0">
                <a:solidFill>
                  <a:srgbClr val="000000"/>
                </a:solidFill>
                <a:latin typeface="+mn-ea"/>
                <a:ea typeface="+mn-ea"/>
                <a:cs typeface="Arial" panose="020B0604020202020204" pitchFamily="34" charset="0"/>
              </a:rPr>
              <a:t> </a:t>
            </a:r>
            <a:r>
              <a:rPr lang="en-US" altLang="ko-KR" sz="3200" b="1" dirty="0">
                <a:solidFill>
                  <a:srgbClr val="000000"/>
                </a:solidFill>
                <a:latin typeface="+mn-ea"/>
                <a:ea typeface="+mn-ea"/>
                <a:cs typeface="Arial" panose="020B0604020202020204" pitchFamily="34" charset="0"/>
              </a:rPr>
              <a:t>Tool </a:t>
            </a:r>
            <a:r>
              <a:rPr lang="ko-KR" altLang="en-US" sz="3200" b="1" dirty="0">
                <a:solidFill>
                  <a:srgbClr val="000000"/>
                </a:solidFill>
                <a:latin typeface="+mn-ea"/>
                <a:ea typeface="+mn-ea"/>
                <a:cs typeface="Arial" panose="020B0604020202020204" pitchFamily="34" charset="0"/>
              </a:rPr>
              <a:t>개발 </a:t>
            </a:r>
            <a:r>
              <a:rPr lang="ko-KR" altLang="en-US" sz="3200" b="1" dirty="0" err="1">
                <a:solidFill>
                  <a:srgbClr val="000000"/>
                </a:solidFill>
                <a:latin typeface="+mn-ea"/>
                <a:ea typeface="+mn-ea"/>
                <a:cs typeface="Arial" panose="020B0604020202020204" pitchFamily="34" charset="0"/>
              </a:rPr>
              <a:t>요청안</a:t>
            </a:r>
            <a:endParaRPr lang="ko-KR" altLang="en-US" sz="3200" b="1" dirty="0">
              <a:solidFill>
                <a:srgbClr val="000000"/>
              </a:solidFill>
              <a:latin typeface="+mn-ea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988600" y="3099106"/>
            <a:ext cx="792880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9963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 Box 41">
            <a:extLst>
              <a:ext uri="{FF2B5EF4-FFF2-40B4-BE49-F238E27FC236}">
                <a16:creationId xmlns:a16="http://schemas.microsoft.com/office/drawing/2014/main" id="{2902D527-88EE-4956-AE8A-CD1CD29C72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5408" y="55269"/>
            <a:ext cx="7642658" cy="340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lang="en-US" altLang="ko-KR" sz="2000" b="1" dirty="0">
                <a:solidFill>
                  <a:srgbClr val="000000"/>
                </a:solidFill>
                <a:latin typeface="+mn-ea"/>
                <a:ea typeface="+mn-ea"/>
              </a:rPr>
              <a:t>1</a:t>
            </a:r>
            <a:r>
              <a:rPr kumimoji="1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. </a:t>
            </a:r>
            <a:r>
              <a:rPr kumimoji="1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배경설명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918009" y="3133493"/>
            <a:ext cx="6701883" cy="28909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178097" y="3417849"/>
            <a:ext cx="1377176" cy="4014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smtClean="0"/>
              <a:t>ID</a:t>
            </a:r>
            <a:endParaRPr lang="ko-KR" altLang="en-US" sz="1200"/>
          </a:p>
        </p:txBody>
      </p:sp>
      <p:sp>
        <p:nvSpPr>
          <p:cNvPr id="10" name="직사각형 9"/>
          <p:cNvSpPr/>
          <p:nvPr/>
        </p:nvSpPr>
        <p:spPr>
          <a:xfrm>
            <a:off x="3178097" y="4145466"/>
            <a:ext cx="1377176" cy="4014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smtClean="0"/>
              <a:t>PWD</a:t>
            </a:r>
            <a:endParaRPr lang="ko-KR" altLang="en-US" sz="1200"/>
          </a:p>
        </p:txBody>
      </p:sp>
      <p:sp>
        <p:nvSpPr>
          <p:cNvPr id="13" name="직사각형 12"/>
          <p:cNvSpPr/>
          <p:nvPr/>
        </p:nvSpPr>
        <p:spPr>
          <a:xfrm>
            <a:off x="5425068" y="3744022"/>
            <a:ext cx="1377176" cy="40144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로그인</a:t>
            </a:r>
            <a:endParaRPr lang="ko-KR" altLang="en-US" sz="1200" dirty="0"/>
          </a:p>
        </p:txBody>
      </p:sp>
      <p:sp>
        <p:nvSpPr>
          <p:cNvPr id="14" name="직사각형 13"/>
          <p:cNvSpPr/>
          <p:nvPr/>
        </p:nvSpPr>
        <p:spPr>
          <a:xfrm>
            <a:off x="2564779" y="994678"/>
            <a:ext cx="4449337" cy="3281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API </a:t>
            </a:r>
            <a:r>
              <a:rPr lang="en-US" altLang="ko-KR" smtClean="0"/>
              <a:t>: Login</a:t>
            </a:r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2442114" y="1921767"/>
            <a:ext cx="4449337" cy="3281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API : </a:t>
            </a:r>
            <a:r>
              <a:rPr lang="en-US" altLang="ko-KR" dirty="0" err="1" smtClean="0"/>
              <a:t>Labelme</a:t>
            </a:r>
            <a:r>
              <a:rPr lang="en-US" altLang="ko-KR" smtClean="0"/>
              <a:t> Download (version up)</a:t>
            </a:r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597409" y="1362365"/>
            <a:ext cx="638407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>
                <a:solidFill>
                  <a:srgbClr val="212121"/>
                </a:solidFill>
                <a:latin typeface="Inter"/>
              </a:rPr>
              <a:t>https://gb9fb258fe17506-apexdb.adb.ap-seoul-1.oraclecloudapps.com/ords/lm/v1/labelme/login</a:t>
            </a:r>
            <a:endParaRPr lang="ko-KR" altLang="en-US" sz="1000"/>
          </a:p>
        </p:txBody>
      </p:sp>
      <p:sp>
        <p:nvSpPr>
          <p:cNvPr id="16" name="직사각형 15"/>
          <p:cNvSpPr/>
          <p:nvPr/>
        </p:nvSpPr>
        <p:spPr>
          <a:xfrm>
            <a:off x="1597409" y="2207517"/>
            <a:ext cx="716745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/>
              <a:t>https://gb9fb258fe17506-apexdb.adb.ap-seoul-1.oraclecloudapps.com/ords/lm/v1/labelme/versions</a:t>
            </a:r>
            <a:endParaRPr lang="ko-KR" altLang="en-US" sz="1200"/>
          </a:p>
        </p:txBody>
      </p:sp>
      <p:sp>
        <p:nvSpPr>
          <p:cNvPr id="17" name="직사각형 16"/>
          <p:cNvSpPr/>
          <p:nvPr/>
        </p:nvSpPr>
        <p:spPr>
          <a:xfrm>
            <a:off x="1597409" y="2671300"/>
            <a:ext cx="716745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/>
              <a:t>https://gb9fb258fe17506-apexdb.adb.ap-seoul-1.oraclecloudapps.com/ords/lm/v1/labelme/versions/:filename</a:t>
            </a:r>
            <a:endParaRPr lang="ko-KR" altLang="en-US" sz="1200"/>
          </a:p>
        </p:txBody>
      </p:sp>
    </p:spTree>
    <p:extLst>
      <p:ext uri="{BB962C8B-B14F-4D97-AF65-F5344CB8AC3E}">
        <p14:creationId xmlns:p14="http://schemas.microsoft.com/office/powerpoint/2010/main" val="3285584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 Box 41">
            <a:extLst>
              <a:ext uri="{FF2B5EF4-FFF2-40B4-BE49-F238E27FC236}">
                <a16:creationId xmlns:a16="http://schemas.microsoft.com/office/drawing/2014/main" id="{2902D527-88EE-4956-AE8A-CD1CD29C72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5408" y="55269"/>
            <a:ext cx="7642658" cy="340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lang="en-US" altLang="ko-KR" sz="2000" b="1" dirty="0">
                <a:solidFill>
                  <a:srgbClr val="000000"/>
                </a:solidFill>
                <a:latin typeface="+mn-ea"/>
                <a:ea typeface="+mn-ea"/>
              </a:rPr>
              <a:t>1</a:t>
            </a:r>
            <a:r>
              <a:rPr kumimoji="1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. </a:t>
            </a:r>
            <a:r>
              <a:rPr kumimoji="1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배경설명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3E7811-7026-4BC5-9B8B-BFBDD91B25D2}"/>
              </a:ext>
            </a:extLst>
          </p:cNvPr>
          <p:cNvSpPr txBox="1"/>
          <p:nvPr/>
        </p:nvSpPr>
        <p:spPr>
          <a:xfrm>
            <a:off x="225408" y="637130"/>
            <a:ext cx="9479031" cy="5602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latin typeface="+mn-ea"/>
              </a:rPr>
              <a:t>본 파일럿은 </a:t>
            </a:r>
            <a:r>
              <a:rPr lang="ko-KR" altLang="en-US" sz="1000" dirty="0" err="1">
                <a:latin typeface="+mn-ea"/>
              </a:rPr>
              <a:t>철스크랩의</a:t>
            </a:r>
            <a:r>
              <a:rPr lang="ko-KR" altLang="en-US" sz="1000" dirty="0">
                <a:latin typeface="+mn-ea"/>
              </a:rPr>
              <a:t> 품목</a:t>
            </a:r>
            <a:r>
              <a:rPr lang="en-US" altLang="ko-KR" sz="1000" dirty="0">
                <a:latin typeface="+mn-ea"/>
              </a:rPr>
              <a:t>/</a:t>
            </a:r>
            <a:r>
              <a:rPr lang="ko-KR" altLang="en-US" sz="1000" dirty="0">
                <a:latin typeface="+mn-ea"/>
              </a:rPr>
              <a:t>등급 판정을 목표로 </a:t>
            </a:r>
            <a:r>
              <a:rPr lang="en-US" altLang="ko-KR" sz="1000" dirty="0">
                <a:latin typeface="+mn-ea"/>
              </a:rPr>
              <a:t>’22.12.31</a:t>
            </a:r>
            <a:r>
              <a:rPr lang="ko-KR" altLang="en-US" sz="1000" dirty="0">
                <a:latin typeface="+mn-ea"/>
              </a:rPr>
              <a:t>까지 진행 예정이며</a:t>
            </a:r>
            <a:r>
              <a:rPr lang="en-US" altLang="ko-KR" sz="1000" dirty="0">
                <a:latin typeface="+mn-ea"/>
              </a:rPr>
              <a:t>, </a:t>
            </a:r>
            <a:r>
              <a:rPr lang="ko-KR" altLang="en-US" sz="1000" dirty="0">
                <a:latin typeface="+mn-ea"/>
              </a:rPr>
              <a:t>파일럿 직후 상용화 개발을 목적으로 파일럿 이상 수준의 데이터 수집 진행 중</a:t>
            </a:r>
            <a:endParaRPr lang="en-US" altLang="ko-KR" sz="10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 err="1">
                <a:latin typeface="+mn-ea"/>
              </a:rPr>
              <a:t>철스크랩은</a:t>
            </a:r>
            <a:r>
              <a:rPr lang="ko-KR" altLang="en-US" sz="1000" dirty="0">
                <a:latin typeface="+mn-ea"/>
              </a:rPr>
              <a:t> 크게 등급과 등급내 대표품목으로 구분되며</a:t>
            </a:r>
            <a:r>
              <a:rPr lang="en-US" altLang="ko-KR" sz="1000" dirty="0">
                <a:latin typeface="+mn-ea"/>
              </a:rPr>
              <a:t>, </a:t>
            </a:r>
            <a:r>
              <a:rPr lang="ko-KR" altLang="en-US" sz="1000" dirty="0">
                <a:latin typeface="+mn-ea"/>
              </a:rPr>
              <a:t>등급은 </a:t>
            </a:r>
            <a:r>
              <a:rPr lang="en-US" altLang="ko-KR" sz="1000" dirty="0">
                <a:latin typeface="+mn-ea"/>
              </a:rPr>
              <a:t>28</a:t>
            </a:r>
            <a:r>
              <a:rPr lang="ko-KR" altLang="en-US" sz="1000" dirty="0">
                <a:latin typeface="+mn-ea"/>
              </a:rPr>
              <a:t>개</a:t>
            </a:r>
            <a:r>
              <a:rPr lang="en-US" altLang="ko-KR" sz="1000" dirty="0">
                <a:latin typeface="+mn-ea"/>
              </a:rPr>
              <a:t>, </a:t>
            </a:r>
            <a:r>
              <a:rPr lang="ko-KR" altLang="en-US" sz="1000" dirty="0">
                <a:latin typeface="+mn-ea"/>
              </a:rPr>
              <a:t>각 등급 내 대표품목의 총 개수는 </a:t>
            </a:r>
            <a:r>
              <a:rPr lang="en-US" altLang="ko-KR" sz="1000" dirty="0">
                <a:latin typeface="+mn-ea"/>
              </a:rPr>
              <a:t>106</a:t>
            </a:r>
            <a:r>
              <a:rPr lang="ko-KR" altLang="en-US" sz="1000" dirty="0">
                <a:latin typeface="+mn-ea"/>
              </a:rPr>
              <a:t>개이고</a:t>
            </a:r>
            <a:r>
              <a:rPr lang="en-US" altLang="ko-KR" sz="1000" dirty="0">
                <a:latin typeface="+mn-ea"/>
              </a:rPr>
              <a:t>,</a:t>
            </a:r>
            <a:r>
              <a:rPr lang="ko-KR" altLang="en-US" sz="1000" dirty="0">
                <a:latin typeface="+mn-ea"/>
              </a:rPr>
              <a:t> 향후 확장 가능성이 있음</a:t>
            </a:r>
            <a:r>
              <a:rPr lang="en-US" altLang="ko-KR" sz="1000" dirty="0">
                <a:latin typeface="+mn-ea"/>
              </a:rPr>
              <a:t> 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10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latin typeface="+mn-ea"/>
              </a:rPr>
              <a:t>아래 그림은 </a:t>
            </a:r>
            <a:r>
              <a:rPr lang="ko-KR" altLang="en-US" sz="1000" dirty="0" err="1">
                <a:latin typeface="+mn-ea"/>
              </a:rPr>
              <a:t>철스크랩</a:t>
            </a:r>
            <a:r>
              <a:rPr lang="ko-KR" altLang="en-US" sz="1000" dirty="0">
                <a:latin typeface="+mn-ea"/>
              </a:rPr>
              <a:t> 입고 시 사용되는 차량</a:t>
            </a:r>
            <a:r>
              <a:rPr lang="en-US" altLang="ko-KR" sz="1000" dirty="0">
                <a:latin typeface="+mn-ea"/>
              </a:rPr>
              <a:t>(</a:t>
            </a:r>
            <a:r>
              <a:rPr lang="ko-KR" altLang="en-US" sz="1000" dirty="0" err="1">
                <a:latin typeface="+mn-ea"/>
              </a:rPr>
              <a:t>방통차</a:t>
            </a:r>
            <a:r>
              <a:rPr lang="en-US" altLang="ko-KR" sz="1000" dirty="0">
                <a:latin typeface="+mn-ea"/>
              </a:rPr>
              <a:t>)</a:t>
            </a:r>
            <a:r>
              <a:rPr lang="ko-KR" altLang="en-US" sz="1000" dirty="0">
                <a:latin typeface="+mn-ea"/>
              </a:rPr>
              <a:t>의 적재함의 예시임</a:t>
            </a:r>
            <a:endParaRPr lang="en-US" altLang="ko-KR" sz="10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10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10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10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10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10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10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10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10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10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10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1000" dirty="0">
                <a:latin typeface="+mn-ea"/>
              </a:rPr>
              <a:t>4K CCTV</a:t>
            </a:r>
            <a:r>
              <a:rPr lang="ko-KR" altLang="en-US" sz="1000" dirty="0">
                <a:latin typeface="+mn-ea"/>
              </a:rPr>
              <a:t>로 수집되며</a:t>
            </a:r>
            <a:r>
              <a:rPr lang="en-US" altLang="ko-KR" sz="1000" dirty="0">
                <a:latin typeface="+mn-ea"/>
              </a:rPr>
              <a:t>, </a:t>
            </a:r>
            <a:r>
              <a:rPr lang="ko-KR" altLang="en-US" sz="1000" dirty="0">
                <a:latin typeface="+mn-ea"/>
              </a:rPr>
              <a:t>전문 </a:t>
            </a:r>
            <a:r>
              <a:rPr lang="ko-KR" altLang="en-US" sz="1000" dirty="0" err="1">
                <a:latin typeface="+mn-ea"/>
              </a:rPr>
              <a:t>라벨링</a:t>
            </a:r>
            <a:r>
              <a:rPr lang="ko-KR" altLang="en-US" sz="1000" dirty="0">
                <a:latin typeface="+mn-ea"/>
              </a:rPr>
              <a:t> 업체를 통해 </a:t>
            </a:r>
            <a:r>
              <a:rPr lang="en-US" altLang="ko-KR" sz="1000" dirty="0">
                <a:latin typeface="+mn-ea"/>
              </a:rPr>
              <a:t>Segmentation</a:t>
            </a:r>
            <a:r>
              <a:rPr lang="ko-KR" altLang="en-US" sz="1000" dirty="0">
                <a:latin typeface="+mn-ea"/>
              </a:rPr>
              <a:t>의 </a:t>
            </a:r>
            <a:r>
              <a:rPr lang="ko-KR" altLang="en-US" sz="1000" dirty="0" err="1">
                <a:latin typeface="+mn-ea"/>
              </a:rPr>
              <a:t>폴리곤</a:t>
            </a:r>
            <a:r>
              <a:rPr lang="ko-KR" altLang="en-US" sz="1000" dirty="0">
                <a:latin typeface="+mn-ea"/>
              </a:rPr>
              <a:t> 라벨링을 진행 중인데 한 이미지 당 약 </a:t>
            </a:r>
            <a:r>
              <a:rPr lang="en-US" altLang="ko-KR" sz="1000" dirty="0">
                <a:latin typeface="+mn-ea"/>
              </a:rPr>
              <a:t>1,500</a:t>
            </a:r>
            <a:r>
              <a:rPr lang="ko-KR" altLang="en-US" sz="1000" dirty="0">
                <a:latin typeface="+mn-ea"/>
              </a:rPr>
              <a:t>개 이상의 </a:t>
            </a:r>
            <a:r>
              <a:rPr lang="en-US" altLang="ko-KR" sz="1000" dirty="0">
                <a:latin typeface="+mn-ea"/>
              </a:rPr>
              <a:t>obj </a:t>
            </a:r>
            <a:r>
              <a:rPr lang="ko-KR" altLang="en-US" sz="1000" dirty="0">
                <a:latin typeface="+mn-ea"/>
              </a:rPr>
              <a:t>가 생성됨</a:t>
            </a:r>
            <a:r>
              <a:rPr lang="en-US" altLang="ko-KR" sz="1000" dirty="0">
                <a:latin typeface="+mn-ea"/>
              </a:rPr>
              <a:t> </a:t>
            </a:r>
          </a:p>
          <a:p>
            <a:pPr>
              <a:lnSpc>
                <a:spcPct val="150000"/>
              </a:lnSpc>
            </a:pP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(</a:t>
            </a:r>
            <a:r>
              <a:rPr lang="ko-KR" altLang="en-US" sz="1000" dirty="0">
                <a:latin typeface="+mn-ea"/>
              </a:rPr>
              <a:t>이슈사항</a:t>
            </a:r>
            <a:r>
              <a:rPr lang="en-US" altLang="ko-KR" sz="1000" dirty="0">
                <a:latin typeface="+mn-ea"/>
              </a:rPr>
              <a:t>)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latin typeface="+mn-ea"/>
              </a:rPr>
              <a:t>플랫폼을 사용하는 전문 </a:t>
            </a:r>
            <a:r>
              <a:rPr lang="ko-KR" altLang="en-US" sz="1000" dirty="0" err="1">
                <a:latin typeface="+mn-ea"/>
              </a:rPr>
              <a:t>라벨링</a:t>
            </a:r>
            <a:r>
              <a:rPr lang="ko-KR" altLang="en-US" sz="1000" dirty="0">
                <a:latin typeface="+mn-ea"/>
              </a:rPr>
              <a:t> 업체 대부분이 웹 기반 이다 보니 본 파일럿과 같이 대량의 </a:t>
            </a:r>
            <a:r>
              <a:rPr lang="en-US" altLang="ko-KR" sz="1000" dirty="0">
                <a:latin typeface="+mn-ea"/>
              </a:rPr>
              <a:t>obj </a:t>
            </a:r>
            <a:r>
              <a:rPr lang="ko-KR" altLang="en-US" sz="1000" dirty="0">
                <a:latin typeface="+mn-ea"/>
              </a:rPr>
              <a:t>가 존재하는 이미지에서 큰 지연이 발생됨 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   (</a:t>
            </a:r>
            <a:r>
              <a:rPr lang="ko-KR" altLang="en-US" sz="1000" dirty="0">
                <a:latin typeface="+mn-ea"/>
              </a:rPr>
              <a:t>위 사진과 같이 </a:t>
            </a:r>
            <a:r>
              <a:rPr lang="en-US" altLang="ko-KR" sz="1000" dirty="0">
                <a:latin typeface="+mn-ea"/>
              </a:rPr>
              <a:t>3</a:t>
            </a:r>
            <a:r>
              <a:rPr lang="ko-KR" altLang="en-US" sz="1000" dirty="0">
                <a:latin typeface="+mn-ea"/>
              </a:rPr>
              <a:t>분할을 하여 진행함에도 불구하고 여전히 지연 발생 중</a:t>
            </a:r>
            <a:r>
              <a:rPr lang="en-US" altLang="ko-KR" sz="1000" dirty="0">
                <a:latin typeface="+mn-ea"/>
              </a:rPr>
              <a:t>)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latin typeface="+mn-ea"/>
              </a:rPr>
              <a:t>등급과 대표품목에 대해 일반인들이 이해하기 어렵기 때문에 </a:t>
            </a:r>
            <a:r>
              <a:rPr lang="ko-KR" altLang="en-US" sz="1000" dirty="0" err="1">
                <a:latin typeface="+mn-ea"/>
              </a:rPr>
              <a:t>라벨링</a:t>
            </a:r>
            <a:r>
              <a:rPr lang="ko-KR" altLang="en-US" sz="1000" dirty="0">
                <a:latin typeface="+mn-ea"/>
              </a:rPr>
              <a:t> 업체에서는 </a:t>
            </a:r>
            <a:r>
              <a:rPr lang="en-US" altLang="ko-KR" sz="1000" dirty="0">
                <a:latin typeface="+mn-ea"/>
              </a:rPr>
              <a:t>Polygon</a:t>
            </a:r>
            <a:r>
              <a:rPr lang="ko-KR" altLang="en-US" sz="1000" dirty="0">
                <a:latin typeface="+mn-ea"/>
              </a:rPr>
              <a:t>만 작성하고</a:t>
            </a:r>
            <a:r>
              <a:rPr lang="en-US" altLang="ko-KR" sz="1000" dirty="0">
                <a:latin typeface="+mn-ea"/>
              </a:rPr>
              <a:t>,</a:t>
            </a:r>
            <a:r>
              <a:rPr lang="ko-KR" altLang="en-US" sz="1000" dirty="0">
                <a:latin typeface="+mn-ea"/>
              </a:rPr>
              <a:t> 대한제강의 검수원 또는 교육된 인력들이 </a:t>
            </a:r>
            <a:r>
              <a:rPr lang="ko-KR" altLang="en-US" sz="1000" dirty="0" err="1">
                <a:latin typeface="+mn-ea"/>
              </a:rPr>
              <a:t>라벨링</a:t>
            </a:r>
            <a:r>
              <a:rPr lang="ko-KR" altLang="en-US" sz="1000" dirty="0">
                <a:latin typeface="+mn-ea"/>
              </a:rPr>
              <a:t> 업체   제공 툴에서 등급</a:t>
            </a:r>
            <a:r>
              <a:rPr lang="en-US" altLang="ko-KR" sz="1000" dirty="0">
                <a:latin typeface="+mn-ea"/>
              </a:rPr>
              <a:t>/</a:t>
            </a:r>
            <a:r>
              <a:rPr lang="ko-KR" altLang="en-US" sz="1000" dirty="0">
                <a:latin typeface="+mn-ea"/>
              </a:rPr>
              <a:t>품목을 기입하며 잘못된 </a:t>
            </a:r>
            <a:r>
              <a:rPr lang="en-US" altLang="ko-KR" sz="1000" dirty="0">
                <a:latin typeface="+mn-ea"/>
              </a:rPr>
              <a:t>Polygon</a:t>
            </a:r>
            <a:r>
              <a:rPr lang="ko-KR" altLang="en-US" sz="1000" dirty="0">
                <a:latin typeface="+mn-ea"/>
              </a:rPr>
              <a:t>을</a:t>
            </a:r>
            <a:r>
              <a:rPr lang="en-US" altLang="ko-KR" sz="1000" dirty="0">
                <a:latin typeface="+mn-ea"/>
              </a:rPr>
              <a:t> </a:t>
            </a:r>
            <a:r>
              <a:rPr lang="ko-KR" altLang="en-US" sz="1000" dirty="0">
                <a:latin typeface="+mn-ea"/>
              </a:rPr>
              <a:t>수정하는데 지연이 너무 심하게 발생하여 업무 진행이 어려움</a:t>
            </a:r>
            <a:endParaRPr lang="en-US" altLang="ko-KR" sz="10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latin typeface="+mn-ea"/>
              </a:rPr>
              <a:t>따라서</a:t>
            </a:r>
            <a:r>
              <a:rPr lang="en-US" altLang="ko-KR" sz="1000" dirty="0">
                <a:latin typeface="+mn-ea"/>
              </a:rPr>
              <a:t>, “Polygon</a:t>
            </a:r>
            <a:r>
              <a:rPr lang="ko-KR" altLang="en-US" sz="1000" dirty="0">
                <a:latin typeface="+mn-ea"/>
              </a:rPr>
              <a:t> 수정</a:t>
            </a:r>
            <a:r>
              <a:rPr lang="en-US" altLang="ko-KR" sz="1000" dirty="0">
                <a:latin typeface="+mn-ea"/>
              </a:rPr>
              <a:t>, </a:t>
            </a:r>
            <a:r>
              <a:rPr lang="ko-KR" altLang="en-US" sz="1000" dirty="0">
                <a:latin typeface="+mn-ea"/>
              </a:rPr>
              <a:t>등급</a:t>
            </a:r>
            <a:r>
              <a:rPr lang="en-US" altLang="ko-KR" sz="1000" dirty="0">
                <a:latin typeface="+mn-ea"/>
              </a:rPr>
              <a:t>/</a:t>
            </a:r>
            <a:r>
              <a:rPr lang="ko-KR" altLang="en-US" sz="1000" dirty="0">
                <a:latin typeface="+mn-ea"/>
              </a:rPr>
              <a:t>품목 기입이 지연없이 진행 가능한 </a:t>
            </a:r>
            <a:r>
              <a:rPr lang="ko-KR" altLang="en-US" sz="1000" dirty="0" err="1">
                <a:latin typeface="+mn-ea"/>
              </a:rPr>
              <a:t>라벨링</a:t>
            </a:r>
            <a:r>
              <a:rPr lang="ko-KR" altLang="en-US" sz="1000" dirty="0">
                <a:latin typeface="+mn-ea"/>
              </a:rPr>
              <a:t> 툴</a:t>
            </a:r>
            <a:r>
              <a:rPr lang="en-US" altLang="ko-KR" sz="1000" dirty="0">
                <a:latin typeface="+mn-ea"/>
              </a:rPr>
              <a:t>” </a:t>
            </a:r>
            <a:r>
              <a:rPr lang="ko-KR" altLang="en-US" sz="1000" dirty="0">
                <a:latin typeface="+mn-ea"/>
              </a:rPr>
              <a:t>이 요구됨</a:t>
            </a:r>
            <a:endParaRPr lang="en-US" altLang="ko-KR" sz="1000" dirty="0">
              <a:latin typeface="+mn-ea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977A7A4B-D845-4633-864D-BD0EC66BBCA5}"/>
              </a:ext>
            </a:extLst>
          </p:cNvPr>
          <p:cNvGrpSpPr/>
          <p:nvPr/>
        </p:nvGrpSpPr>
        <p:grpSpPr>
          <a:xfrm>
            <a:off x="2494161" y="1656955"/>
            <a:ext cx="4765433" cy="2644056"/>
            <a:chOff x="2494161" y="1185005"/>
            <a:chExt cx="4765433" cy="2644056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7F2FB1C5-980F-4411-9F47-2FF214DBC7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94161" y="1185006"/>
              <a:ext cx="1566848" cy="2644055"/>
            </a:xfrm>
            <a:prstGeom prst="rect">
              <a:avLst/>
            </a:prstGeom>
          </p:spPr>
        </p:pic>
        <p:pic>
          <p:nvPicPr>
            <p:cNvPr id="9" name="그림 8" descr="더러운이(가) 표시된 사진&#10;&#10;자동 생성된 설명">
              <a:extLst>
                <a:ext uri="{FF2B5EF4-FFF2-40B4-BE49-F238E27FC236}">
                  <a16:creationId xmlns:a16="http://schemas.microsoft.com/office/drawing/2014/main" id="{F3FC6BFF-958F-4E3C-AC60-712900D69F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92746" y="1185005"/>
              <a:ext cx="1566848" cy="2644055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7B62420-1BD5-4FE6-B898-DCFD28B3AE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0504" y="1185005"/>
              <a:ext cx="1566848" cy="2644055"/>
            </a:xfrm>
            <a:prstGeom prst="rect">
              <a:avLst/>
            </a:prstGeom>
          </p:spPr>
        </p:pic>
      </p:grpSp>
      <p:sp>
        <p:nvSpPr>
          <p:cNvPr id="8" name="직사각형 7"/>
          <p:cNvSpPr/>
          <p:nvPr/>
        </p:nvSpPr>
        <p:spPr>
          <a:xfrm>
            <a:off x="7793428" y="1839951"/>
            <a:ext cx="1377176" cy="4014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/>
              <a:t>ID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0772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 Box 41">
            <a:extLst>
              <a:ext uri="{FF2B5EF4-FFF2-40B4-BE49-F238E27FC236}">
                <a16:creationId xmlns:a16="http://schemas.microsoft.com/office/drawing/2014/main" id="{2902D527-88EE-4956-AE8A-CD1CD29C72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5408" y="55269"/>
            <a:ext cx="7642658" cy="340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1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2. </a:t>
            </a:r>
            <a:r>
              <a:rPr kumimoji="1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요청사항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859BFC-1199-4483-AEDC-AEBFB2706F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73" y="968692"/>
            <a:ext cx="9005455" cy="49206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E220FA1-3BC3-46C5-AC95-8C4F4D92C12C}"/>
              </a:ext>
            </a:extLst>
          </p:cNvPr>
          <p:cNvSpPr txBox="1"/>
          <p:nvPr/>
        </p:nvSpPr>
        <p:spPr>
          <a:xfrm>
            <a:off x="225408" y="570454"/>
            <a:ext cx="9479031" cy="293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* </a:t>
            </a:r>
            <a:r>
              <a:rPr lang="ko-KR" altLang="en-US" sz="1000" dirty="0">
                <a:latin typeface="+mn-ea"/>
              </a:rPr>
              <a:t>현재 </a:t>
            </a:r>
            <a:r>
              <a:rPr lang="en-US" altLang="ko-KR" sz="1000" dirty="0" err="1">
                <a:latin typeface="+mn-ea"/>
              </a:rPr>
              <a:t>labelme</a:t>
            </a:r>
            <a:endParaRPr lang="en-US" altLang="ko-KR" sz="1000" dirty="0">
              <a:latin typeface="+mn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414239" y="395747"/>
            <a:ext cx="3356518" cy="4014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/>
              <a:t>API : Label List</a:t>
            </a: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414239" y="1687946"/>
            <a:ext cx="3356518" cy="4014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API </a:t>
            </a:r>
            <a:r>
              <a:rPr lang="en-US" altLang="ko-KR" smtClean="0"/>
              <a:t>: annotation upload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943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>
            <a:extLst>
              <a:ext uri="{FF2B5EF4-FFF2-40B4-BE49-F238E27FC236}">
                <a16:creationId xmlns:a16="http://schemas.microsoft.com/office/drawing/2014/main" id="{5E1E8E33-ADB5-4C04-9BE9-E4CD9CC42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071" y="1107502"/>
            <a:ext cx="9005455" cy="4902564"/>
          </a:xfrm>
          <a:prstGeom prst="rect">
            <a:avLst/>
          </a:prstGeom>
        </p:spPr>
      </p:pic>
      <p:sp>
        <p:nvSpPr>
          <p:cNvPr id="193" name="Text Box 41">
            <a:extLst>
              <a:ext uri="{FF2B5EF4-FFF2-40B4-BE49-F238E27FC236}">
                <a16:creationId xmlns:a16="http://schemas.microsoft.com/office/drawing/2014/main" id="{2902D527-88EE-4956-AE8A-CD1CD29C72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5408" y="55269"/>
            <a:ext cx="7642658" cy="340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1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2. </a:t>
            </a:r>
            <a:r>
              <a:rPr kumimoji="1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요청사항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220FA1-3BC3-46C5-AC95-8C4F4D92C12C}"/>
              </a:ext>
            </a:extLst>
          </p:cNvPr>
          <p:cNvSpPr txBox="1"/>
          <p:nvPr/>
        </p:nvSpPr>
        <p:spPr>
          <a:xfrm>
            <a:off x="225408" y="637130"/>
            <a:ext cx="9479031" cy="293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* </a:t>
            </a:r>
            <a:r>
              <a:rPr lang="en-US" altLang="ko-KR" sz="1000" dirty="0" err="1">
                <a:latin typeface="+mn-ea"/>
              </a:rPr>
              <a:t>labelme</a:t>
            </a:r>
            <a:r>
              <a:rPr lang="ko-KR" altLang="en-US" sz="1000" dirty="0">
                <a:latin typeface="+mn-ea"/>
              </a:rPr>
              <a:t>의 모든 기능을 포함하되 사용자 친화적 </a:t>
            </a:r>
            <a:r>
              <a:rPr lang="en-US" altLang="ko-KR" sz="1000" dirty="0">
                <a:latin typeface="+mn-ea"/>
              </a:rPr>
              <a:t>UI </a:t>
            </a:r>
            <a:r>
              <a:rPr lang="ko-KR" altLang="en-US" sz="1000" dirty="0">
                <a:latin typeface="+mn-ea"/>
              </a:rPr>
              <a:t>필요</a:t>
            </a:r>
            <a:r>
              <a:rPr lang="en-US" altLang="ko-KR" sz="1000" dirty="0">
                <a:latin typeface="+mn-ea"/>
              </a:rPr>
              <a:t>, </a:t>
            </a:r>
            <a:r>
              <a:rPr lang="ko-KR" altLang="en-US" sz="1000" dirty="0">
                <a:latin typeface="+mn-ea"/>
              </a:rPr>
              <a:t>최종 산출물은</a:t>
            </a:r>
            <a:r>
              <a:rPr lang="en-US" altLang="ko-KR" sz="1000" dirty="0">
                <a:latin typeface="+mn-ea"/>
              </a:rPr>
              <a:t> </a:t>
            </a:r>
            <a:r>
              <a:rPr lang="en-US" altLang="ko-KR" sz="1000" dirty="0" err="1">
                <a:latin typeface="+mn-ea"/>
              </a:rPr>
              <a:t>labelme</a:t>
            </a:r>
            <a:r>
              <a:rPr lang="ko-KR" altLang="en-US" sz="1000" dirty="0">
                <a:latin typeface="+mn-ea"/>
              </a:rPr>
              <a:t> 오픈 소스 또는 기보유한 툴의 수정 또한 가능함</a:t>
            </a:r>
            <a:r>
              <a:rPr lang="en-US" altLang="ko-KR" sz="1000" dirty="0">
                <a:latin typeface="+mn-ea"/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0C3A4AA-67AD-4CD4-84EB-3A8A746D6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004" y="1389729"/>
            <a:ext cx="6442095" cy="279788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33120B3-7805-4FBA-92F9-9B4936D09F75}"/>
              </a:ext>
            </a:extLst>
          </p:cNvPr>
          <p:cNvSpPr/>
          <p:nvPr/>
        </p:nvSpPr>
        <p:spPr>
          <a:xfrm>
            <a:off x="937997" y="1435233"/>
            <a:ext cx="194679" cy="18878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844ED9F-40D6-4942-95AF-C0971D121089}"/>
              </a:ext>
            </a:extLst>
          </p:cNvPr>
          <p:cNvSpPr/>
          <p:nvPr/>
        </p:nvSpPr>
        <p:spPr>
          <a:xfrm>
            <a:off x="1191669" y="1435233"/>
            <a:ext cx="194679" cy="18878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162B918-A98C-491E-AF96-B4AB34965AB3}"/>
              </a:ext>
            </a:extLst>
          </p:cNvPr>
          <p:cNvSpPr/>
          <p:nvPr/>
        </p:nvSpPr>
        <p:spPr>
          <a:xfrm>
            <a:off x="1445341" y="1435233"/>
            <a:ext cx="194679" cy="18878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: 도형 3">
            <a:extLst>
              <a:ext uri="{FF2B5EF4-FFF2-40B4-BE49-F238E27FC236}">
                <a16:creationId xmlns:a16="http://schemas.microsoft.com/office/drawing/2014/main" id="{AC0353F5-504C-4898-9C09-C3C3CE03A157}"/>
              </a:ext>
            </a:extLst>
          </p:cNvPr>
          <p:cNvSpPr/>
          <p:nvPr/>
        </p:nvSpPr>
        <p:spPr>
          <a:xfrm>
            <a:off x="979292" y="1491277"/>
            <a:ext cx="112088" cy="76692"/>
          </a:xfrm>
          <a:custGeom>
            <a:avLst/>
            <a:gdLst>
              <a:gd name="connsiteX0" fmla="*/ 0 w 112088"/>
              <a:gd name="connsiteY0" fmla="*/ 0 h 76692"/>
              <a:gd name="connsiteX1" fmla="*/ 112088 w 112088"/>
              <a:gd name="connsiteY1" fmla="*/ 0 h 76692"/>
              <a:gd name="connsiteX2" fmla="*/ 88490 w 112088"/>
              <a:gd name="connsiteY2" fmla="*/ 76692 h 76692"/>
              <a:gd name="connsiteX3" fmla="*/ 5899 w 112088"/>
              <a:gd name="connsiteY3" fmla="*/ 76692 h 76692"/>
              <a:gd name="connsiteX4" fmla="*/ 0 w 112088"/>
              <a:gd name="connsiteY4" fmla="*/ 0 h 76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088" h="76692">
                <a:moveTo>
                  <a:pt x="0" y="0"/>
                </a:moveTo>
                <a:lnTo>
                  <a:pt x="112088" y="0"/>
                </a:lnTo>
                <a:lnTo>
                  <a:pt x="88490" y="76692"/>
                </a:lnTo>
                <a:lnTo>
                  <a:pt x="5899" y="76692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17C9F4EC-829F-4485-81CC-5F6776D6B5F3}"/>
              </a:ext>
            </a:extLst>
          </p:cNvPr>
          <p:cNvSpPr/>
          <p:nvPr/>
        </p:nvSpPr>
        <p:spPr>
          <a:xfrm>
            <a:off x="961292" y="1473277"/>
            <a:ext cx="36000" cy="360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188B8638-4BDD-4E18-8EC2-D69A95837BC6}"/>
              </a:ext>
            </a:extLst>
          </p:cNvPr>
          <p:cNvSpPr/>
          <p:nvPr/>
        </p:nvSpPr>
        <p:spPr>
          <a:xfrm>
            <a:off x="1072237" y="1473277"/>
            <a:ext cx="36000" cy="360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630D9CF6-69CC-47D6-9818-04D23A93F068}"/>
              </a:ext>
            </a:extLst>
          </p:cNvPr>
          <p:cNvSpPr/>
          <p:nvPr/>
        </p:nvSpPr>
        <p:spPr>
          <a:xfrm>
            <a:off x="1050196" y="1547321"/>
            <a:ext cx="36000" cy="360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165E8322-B50C-4936-BE95-38C4602D9EDF}"/>
              </a:ext>
            </a:extLst>
          </p:cNvPr>
          <p:cNvSpPr/>
          <p:nvPr/>
        </p:nvSpPr>
        <p:spPr>
          <a:xfrm>
            <a:off x="969756" y="1547321"/>
            <a:ext cx="36000" cy="360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9D8668A-450B-4180-B814-D683975D6FD1}"/>
              </a:ext>
            </a:extLst>
          </p:cNvPr>
          <p:cNvSpPr/>
          <p:nvPr/>
        </p:nvSpPr>
        <p:spPr>
          <a:xfrm>
            <a:off x="1246145" y="1496265"/>
            <a:ext cx="85725" cy="69056"/>
          </a:xfrm>
          <a:prstGeom prst="rect">
            <a:avLst/>
          </a:prstGeom>
          <a:solidFill>
            <a:schemeClr val="bg1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BF19812-F78B-423B-86EE-91F66A8531DC}"/>
              </a:ext>
            </a:extLst>
          </p:cNvPr>
          <p:cNvSpPr/>
          <p:nvPr/>
        </p:nvSpPr>
        <p:spPr>
          <a:xfrm>
            <a:off x="1228145" y="1473277"/>
            <a:ext cx="36000" cy="360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E0880419-588E-4220-9BBE-11BE8EF8BB1D}"/>
              </a:ext>
            </a:extLst>
          </p:cNvPr>
          <p:cNvSpPr/>
          <p:nvPr/>
        </p:nvSpPr>
        <p:spPr>
          <a:xfrm>
            <a:off x="1313278" y="1473277"/>
            <a:ext cx="36000" cy="360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0F930E25-9156-472F-AAAB-DB2159D0D180}"/>
              </a:ext>
            </a:extLst>
          </p:cNvPr>
          <p:cNvSpPr/>
          <p:nvPr/>
        </p:nvSpPr>
        <p:spPr>
          <a:xfrm>
            <a:off x="1313278" y="1547321"/>
            <a:ext cx="36000" cy="360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A12D78D9-0B80-47B8-A600-4793B06787E7}"/>
              </a:ext>
            </a:extLst>
          </p:cNvPr>
          <p:cNvSpPr/>
          <p:nvPr/>
        </p:nvSpPr>
        <p:spPr>
          <a:xfrm>
            <a:off x="1230685" y="1547321"/>
            <a:ext cx="36000" cy="360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3B6F7E5-452C-481C-AF75-77287892A6B3}"/>
              </a:ext>
            </a:extLst>
          </p:cNvPr>
          <p:cNvSpPr/>
          <p:nvPr/>
        </p:nvSpPr>
        <p:spPr>
          <a:xfrm>
            <a:off x="1492603" y="1479060"/>
            <a:ext cx="98253" cy="98252"/>
          </a:xfrm>
          <a:prstGeom prst="ellipse">
            <a:avLst/>
          </a:prstGeom>
          <a:solidFill>
            <a:schemeClr val="bg1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15BBFB47-ECEB-4D25-B9B6-543CDEB0237E}"/>
              </a:ext>
            </a:extLst>
          </p:cNvPr>
          <p:cNvSpPr/>
          <p:nvPr/>
        </p:nvSpPr>
        <p:spPr>
          <a:xfrm>
            <a:off x="1524967" y="1463753"/>
            <a:ext cx="36000" cy="360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D3DA7DB-DCFF-4104-962C-0D4441E0A9F4}"/>
              </a:ext>
            </a:extLst>
          </p:cNvPr>
          <p:cNvSpPr/>
          <p:nvPr/>
        </p:nvSpPr>
        <p:spPr>
          <a:xfrm>
            <a:off x="1717739" y="1435233"/>
            <a:ext cx="194679" cy="18878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F919E5DF-5F2A-47A4-A0E4-036D97D5EB2B}"/>
              </a:ext>
            </a:extLst>
          </p:cNvPr>
          <p:cNvCxnSpPr>
            <a:cxnSpLocks/>
          </p:cNvCxnSpPr>
          <p:nvPr/>
        </p:nvCxnSpPr>
        <p:spPr>
          <a:xfrm>
            <a:off x="1754638" y="1534385"/>
            <a:ext cx="120880" cy="0"/>
          </a:xfrm>
          <a:prstGeom prst="line">
            <a:avLst/>
          </a:prstGeom>
          <a:solidFill>
            <a:schemeClr val="bg1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4" name="타원 23">
            <a:extLst>
              <a:ext uri="{FF2B5EF4-FFF2-40B4-BE49-F238E27FC236}">
                <a16:creationId xmlns:a16="http://schemas.microsoft.com/office/drawing/2014/main" id="{996A9057-6AC2-4982-AD13-CCCD4A7A77EE}"/>
              </a:ext>
            </a:extLst>
          </p:cNvPr>
          <p:cNvSpPr/>
          <p:nvPr/>
        </p:nvSpPr>
        <p:spPr>
          <a:xfrm>
            <a:off x="1736638" y="1516083"/>
            <a:ext cx="36000" cy="360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1A6EBA7A-0DDC-41F6-8228-BD7A75F100E5}"/>
              </a:ext>
            </a:extLst>
          </p:cNvPr>
          <p:cNvSpPr/>
          <p:nvPr/>
        </p:nvSpPr>
        <p:spPr>
          <a:xfrm>
            <a:off x="1857518" y="1516083"/>
            <a:ext cx="36000" cy="360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18EDDC3-D5D0-4796-A0A5-3468A78EE5E0}"/>
              </a:ext>
            </a:extLst>
          </p:cNvPr>
          <p:cNvSpPr/>
          <p:nvPr/>
        </p:nvSpPr>
        <p:spPr>
          <a:xfrm>
            <a:off x="7489546" y="1411218"/>
            <a:ext cx="914400" cy="76924"/>
          </a:xfrm>
          <a:prstGeom prst="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등급 </a:t>
            </a:r>
            <a:r>
              <a:rPr lang="en-US" altLang="ko-KR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총</a:t>
            </a:r>
            <a:r>
              <a:rPr lang="en-US" altLang="ko-KR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5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x,xxx</a:t>
            </a:r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</a:t>
            </a:r>
            <a:r>
              <a:rPr lang="en-US" altLang="ko-KR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0836954-9533-4191-B99A-A1BDAF03390C}"/>
              </a:ext>
            </a:extLst>
          </p:cNvPr>
          <p:cNvSpPr/>
          <p:nvPr/>
        </p:nvSpPr>
        <p:spPr>
          <a:xfrm>
            <a:off x="7535170" y="1488142"/>
            <a:ext cx="378521" cy="5483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t"/>
          <a:lstStyle/>
          <a:p>
            <a:pPr algn="ctr">
              <a:lnSpc>
                <a:spcPct val="150000"/>
              </a:lnSpc>
            </a:pPr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중량 </a:t>
            </a:r>
            <a:r>
              <a:rPr lang="en-US" altLang="ko-KR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</a:p>
          <a:p>
            <a:pPr algn="ctr">
              <a:lnSpc>
                <a:spcPct val="150000"/>
              </a:lnSpc>
            </a:pPr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중량 </a:t>
            </a:r>
            <a:r>
              <a:rPr lang="en-US" altLang="ko-KR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</a:p>
          <a:p>
            <a:pPr algn="ctr">
              <a:lnSpc>
                <a:spcPct val="150000"/>
              </a:lnSpc>
            </a:pPr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경량 </a:t>
            </a:r>
            <a:r>
              <a:rPr lang="en-US" altLang="ko-KR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</a:p>
          <a:p>
            <a:pPr algn="ctr">
              <a:lnSpc>
                <a:spcPct val="150000"/>
              </a:lnSpc>
            </a:pPr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경량 </a:t>
            </a:r>
            <a:r>
              <a:rPr lang="en-US" altLang="ko-KR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01F2241-FDB7-4251-B2B7-716C16FEC77A}"/>
              </a:ext>
            </a:extLst>
          </p:cNvPr>
          <p:cNvSpPr/>
          <p:nvPr/>
        </p:nvSpPr>
        <p:spPr>
          <a:xfrm>
            <a:off x="7946746" y="1450419"/>
            <a:ext cx="378521" cy="971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t"/>
          <a:lstStyle/>
          <a:p>
            <a:pPr>
              <a:lnSpc>
                <a:spcPct val="150000"/>
              </a:lnSpc>
            </a:pPr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생철 </a:t>
            </a:r>
            <a:r>
              <a:rPr lang="en-US" altLang="ko-KR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</a:p>
          <a:p>
            <a:pPr>
              <a:lnSpc>
                <a:spcPct val="150000"/>
              </a:lnSpc>
            </a:pPr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생철 </a:t>
            </a:r>
            <a:r>
              <a:rPr lang="en-US" altLang="ko-KR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</a:p>
          <a:p>
            <a:pPr>
              <a:lnSpc>
                <a:spcPct val="150000"/>
              </a:lnSpc>
            </a:pPr>
            <a:r>
              <a:rPr lang="ko-KR" altLang="en-US" sz="5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길로틴</a:t>
            </a:r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</a:p>
          <a:p>
            <a:pPr>
              <a:lnSpc>
                <a:spcPct val="150000"/>
              </a:lnSpc>
            </a:pPr>
            <a:r>
              <a:rPr lang="ko-KR" altLang="en-US" sz="5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길로틴</a:t>
            </a:r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FCB9E616-B8A4-4774-B7B0-1FFB140E8ACD}"/>
              </a:ext>
            </a:extLst>
          </p:cNvPr>
          <p:cNvCxnSpPr/>
          <p:nvPr/>
        </p:nvCxnSpPr>
        <p:spPr>
          <a:xfrm>
            <a:off x="7868066" y="1509277"/>
            <a:ext cx="0" cy="47880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0BB462F5-9D93-4B49-8C56-D34565CF5739}"/>
              </a:ext>
            </a:extLst>
          </p:cNvPr>
          <p:cNvCxnSpPr/>
          <p:nvPr/>
        </p:nvCxnSpPr>
        <p:spPr>
          <a:xfrm>
            <a:off x="8263323" y="1509277"/>
            <a:ext cx="0" cy="47880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92E8AE2-3A9A-461C-B1F9-1E5FF2B0C89E}"/>
              </a:ext>
            </a:extLst>
          </p:cNvPr>
          <p:cNvSpPr/>
          <p:nvPr/>
        </p:nvSpPr>
        <p:spPr>
          <a:xfrm>
            <a:off x="8335810" y="1450419"/>
            <a:ext cx="378521" cy="9715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t"/>
          <a:lstStyle/>
          <a:p>
            <a:pPr>
              <a:lnSpc>
                <a:spcPct val="150000"/>
              </a:lnSpc>
            </a:pPr>
            <a:r>
              <a:rPr lang="en-US" altLang="ko-KR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……</a:t>
            </a:r>
          </a:p>
          <a:p>
            <a:pPr>
              <a:lnSpc>
                <a:spcPct val="150000"/>
              </a:lnSpc>
            </a:pPr>
            <a:r>
              <a:rPr lang="en-US" altLang="ko-KR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…..</a:t>
            </a:r>
          </a:p>
          <a:p>
            <a:pPr>
              <a:lnSpc>
                <a:spcPct val="150000"/>
              </a:lnSpc>
            </a:pPr>
            <a:r>
              <a:rPr lang="en-US" altLang="ko-KR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…..</a:t>
            </a:r>
          </a:p>
        </p:txBody>
      </p:sp>
      <p:graphicFrame>
        <p:nvGraphicFramePr>
          <p:cNvPr id="37" name="표 36">
            <a:extLst>
              <a:ext uri="{FF2B5EF4-FFF2-40B4-BE49-F238E27FC236}">
                <a16:creationId xmlns:a16="http://schemas.microsoft.com/office/drawing/2014/main" id="{044C2817-69A9-411A-9068-1E2E2EE3A5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6975551"/>
              </p:ext>
            </p:extLst>
          </p:nvPr>
        </p:nvGraphicFramePr>
        <p:xfrm>
          <a:off x="7477748" y="2153220"/>
          <a:ext cx="1740485" cy="7715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0485">
                  <a:extLst>
                    <a:ext uri="{9D8B030D-6E8A-4147-A177-3AD203B41FA5}">
                      <a16:colId xmlns:a16="http://schemas.microsoft.com/office/drawing/2014/main" val="3424141535"/>
                    </a:ext>
                  </a:extLst>
                </a:gridCol>
              </a:tblGrid>
              <a:tr h="79648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500" u="none" strike="noStrike" dirty="0">
                          <a:effectLst/>
                        </a:rPr>
                        <a:t>사용 전 철근</a:t>
                      </a:r>
                      <a:r>
                        <a:rPr lang="en-US" altLang="ko-KR" sz="500" u="none" strike="noStrike" dirty="0">
                          <a:effectLst/>
                        </a:rPr>
                        <a:t>(</a:t>
                      </a:r>
                      <a:r>
                        <a:rPr lang="ko-KR" altLang="en-US" sz="500" u="none" strike="noStrike" dirty="0">
                          <a:effectLst/>
                        </a:rPr>
                        <a:t>가공</a:t>
                      </a:r>
                      <a:r>
                        <a:rPr lang="en-US" altLang="ko-KR" sz="500" u="none" strike="noStrike" dirty="0">
                          <a:effectLst/>
                        </a:rPr>
                        <a:t>, </a:t>
                      </a:r>
                      <a:r>
                        <a:rPr lang="ko-KR" altLang="en-US" sz="500" u="none" strike="noStrike" dirty="0">
                          <a:effectLst/>
                        </a:rPr>
                        <a:t>직선</a:t>
                      </a:r>
                      <a:r>
                        <a:rPr lang="en-US" altLang="ko-KR" sz="500" u="none" strike="noStrike" dirty="0">
                          <a:effectLst/>
                        </a:rPr>
                        <a:t>)</a:t>
                      </a:r>
                      <a:endParaRPr lang="en-US" altLang="ko-KR" sz="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4300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9494439"/>
                  </a:ext>
                </a:extLst>
              </a:tr>
              <a:tr h="79648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500" u="none" strike="noStrike" dirty="0" err="1">
                          <a:effectLst/>
                        </a:rPr>
                        <a:t>단조스크랩</a:t>
                      </a:r>
                      <a:endParaRPr lang="ko-KR" altLang="en-US" sz="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4300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6952668"/>
                  </a:ext>
                </a:extLst>
              </a:tr>
              <a:tr h="79648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500" u="none" strike="noStrike" dirty="0">
                          <a:effectLst/>
                        </a:rPr>
                        <a:t>대형 차량 해체</a:t>
                      </a:r>
                      <a:r>
                        <a:rPr lang="en-US" altLang="ko-KR" sz="500" u="none" strike="noStrike" dirty="0">
                          <a:effectLst/>
                        </a:rPr>
                        <a:t>(</a:t>
                      </a:r>
                      <a:r>
                        <a:rPr lang="ko-KR" altLang="en-US" sz="500" u="none" strike="noStrike" dirty="0">
                          <a:effectLst/>
                        </a:rPr>
                        <a:t>하우징</a:t>
                      </a:r>
                      <a:r>
                        <a:rPr lang="en-US" altLang="ko-KR" sz="500" u="none" strike="noStrike" dirty="0">
                          <a:effectLst/>
                        </a:rPr>
                        <a:t>, </a:t>
                      </a:r>
                      <a:r>
                        <a:rPr lang="ko-KR" altLang="en-US" sz="500" u="none" strike="noStrike" dirty="0">
                          <a:effectLst/>
                        </a:rPr>
                        <a:t>프레임</a:t>
                      </a:r>
                      <a:r>
                        <a:rPr lang="en-US" altLang="ko-KR" sz="500" u="none" strike="noStrike" dirty="0">
                          <a:effectLst/>
                        </a:rPr>
                        <a:t>, </a:t>
                      </a:r>
                      <a:r>
                        <a:rPr lang="ko-KR" altLang="en-US" sz="500" u="none" strike="noStrike" dirty="0">
                          <a:effectLst/>
                        </a:rPr>
                        <a:t>휠</a:t>
                      </a:r>
                      <a:r>
                        <a:rPr lang="en-US" altLang="ko-KR" sz="500" u="none" strike="noStrike" dirty="0">
                          <a:effectLst/>
                        </a:rPr>
                        <a:t>)</a:t>
                      </a:r>
                      <a:endParaRPr lang="en-US" altLang="ko-KR" sz="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4300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7426408"/>
                  </a:ext>
                </a:extLst>
              </a:tr>
              <a:tr h="79648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500" u="none" strike="noStrike" dirty="0" err="1">
                          <a:effectLst/>
                        </a:rPr>
                        <a:t>금형류</a:t>
                      </a:r>
                      <a:r>
                        <a:rPr lang="en-US" altLang="ko-KR" sz="500" u="none" strike="noStrike" dirty="0">
                          <a:effectLst/>
                        </a:rPr>
                        <a:t>(</a:t>
                      </a:r>
                      <a:r>
                        <a:rPr lang="ko-KR" altLang="en-US" sz="500" u="none" strike="noStrike" dirty="0">
                          <a:effectLst/>
                        </a:rPr>
                        <a:t>주물 제외</a:t>
                      </a:r>
                      <a:r>
                        <a:rPr lang="en-US" altLang="ko-KR" sz="500" u="none" strike="noStrike" dirty="0">
                          <a:effectLst/>
                        </a:rPr>
                        <a:t>)</a:t>
                      </a:r>
                      <a:endParaRPr lang="en-US" altLang="ko-KR" sz="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4300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4292560"/>
                  </a:ext>
                </a:extLst>
              </a:tr>
              <a:tr h="79648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500" u="none" strike="noStrike" dirty="0">
                          <a:effectLst/>
                        </a:rPr>
                        <a:t>사용된∮</a:t>
                      </a:r>
                      <a:r>
                        <a:rPr lang="en-US" altLang="ko-KR" sz="500" u="none" strike="noStrike" dirty="0">
                          <a:effectLst/>
                        </a:rPr>
                        <a:t>300mm</a:t>
                      </a:r>
                      <a:r>
                        <a:rPr lang="ko-KR" altLang="en-US" sz="500" u="none" strike="noStrike" dirty="0">
                          <a:effectLst/>
                        </a:rPr>
                        <a:t>이상의 파이프</a:t>
                      </a:r>
                      <a:r>
                        <a:rPr lang="en-US" altLang="ko-KR" sz="500" u="none" strike="noStrike" dirty="0">
                          <a:effectLst/>
                        </a:rPr>
                        <a:t>(</a:t>
                      </a:r>
                      <a:r>
                        <a:rPr lang="ko-KR" altLang="en-US" sz="500" u="none" strike="noStrike" dirty="0">
                          <a:effectLst/>
                        </a:rPr>
                        <a:t>절개</a:t>
                      </a:r>
                      <a:r>
                        <a:rPr lang="en-US" altLang="ko-KR" sz="500" u="none" strike="noStrike" dirty="0">
                          <a:effectLst/>
                        </a:rPr>
                        <a:t>, </a:t>
                      </a:r>
                      <a:r>
                        <a:rPr lang="ko-KR" altLang="en-US" sz="500" u="none" strike="noStrike" dirty="0">
                          <a:effectLst/>
                        </a:rPr>
                        <a:t>압착</a:t>
                      </a:r>
                      <a:r>
                        <a:rPr lang="en-US" altLang="ko-KR" sz="500" u="none" strike="noStrike" dirty="0">
                          <a:effectLst/>
                        </a:rPr>
                        <a:t>,</a:t>
                      </a:r>
                      <a:r>
                        <a:rPr lang="ko-KR" altLang="en-US" sz="500" u="none" strike="noStrike" dirty="0" err="1">
                          <a:effectLst/>
                        </a:rPr>
                        <a:t>연결부</a:t>
                      </a:r>
                      <a:r>
                        <a:rPr lang="en-US" altLang="ko-KR" sz="500" u="none" strike="noStrike" dirty="0">
                          <a:effectLst/>
                        </a:rPr>
                        <a:t>)</a:t>
                      </a:r>
                      <a:endParaRPr lang="en-US" altLang="ko-KR" sz="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4300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5933293"/>
                  </a:ext>
                </a:extLst>
              </a:tr>
              <a:tr h="79648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500" u="none" strike="noStrike" dirty="0" err="1">
                          <a:effectLst/>
                        </a:rPr>
                        <a:t>복공판</a:t>
                      </a:r>
                      <a:endParaRPr lang="ko-KR" altLang="en-US" sz="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4300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0768630"/>
                  </a:ext>
                </a:extLst>
              </a:tr>
              <a:tr h="79648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500" u="none" strike="noStrike" dirty="0">
                          <a:effectLst/>
                        </a:rPr>
                        <a:t>절개고압가스통</a:t>
                      </a:r>
                      <a:r>
                        <a:rPr lang="en-US" altLang="ko-KR" sz="500" u="none" strike="noStrike" dirty="0">
                          <a:effectLst/>
                        </a:rPr>
                        <a:t>(</a:t>
                      </a:r>
                      <a:r>
                        <a:rPr lang="ko-KR" altLang="en-US" sz="500" u="none" strike="noStrike" dirty="0">
                          <a:effectLst/>
                        </a:rPr>
                        <a:t>단</a:t>
                      </a:r>
                      <a:r>
                        <a:rPr lang="en-US" altLang="ko-KR" sz="500" u="none" strike="noStrike" dirty="0">
                          <a:effectLst/>
                        </a:rPr>
                        <a:t>,LPG</a:t>
                      </a:r>
                      <a:r>
                        <a:rPr lang="ko-KR" altLang="en-US" sz="500" u="none" strike="noStrike" dirty="0">
                          <a:effectLst/>
                        </a:rPr>
                        <a:t>통 제외</a:t>
                      </a:r>
                      <a:r>
                        <a:rPr lang="en-US" altLang="ko-KR" sz="500" u="none" strike="noStrike" dirty="0">
                          <a:effectLst/>
                        </a:rPr>
                        <a:t>)</a:t>
                      </a:r>
                      <a:endParaRPr lang="en-US" altLang="ko-KR" sz="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4300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4968869"/>
                  </a:ext>
                </a:extLst>
              </a:tr>
              <a:tr h="79648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500" u="none" strike="noStrike" dirty="0" err="1">
                          <a:effectLst/>
                        </a:rPr>
                        <a:t>폐선박</a:t>
                      </a:r>
                      <a:r>
                        <a:rPr lang="ko-KR" altLang="en-US" sz="500" u="none" strike="noStrike" dirty="0">
                          <a:effectLst/>
                        </a:rPr>
                        <a:t> 해체</a:t>
                      </a:r>
                      <a:endParaRPr lang="ko-KR" altLang="en-US" sz="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4300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1486156"/>
                  </a:ext>
                </a:extLst>
              </a:tr>
              <a:tr h="79648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500" u="none" strike="noStrike" dirty="0">
                          <a:effectLst/>
                        </a:rPr>
                        <a:t>철도차량 해체</a:t>
                      </a:r>
                      <a:r>
                        <a:rPr lang="en-US" altLang="ko-KR" sz="500" u="none" strike="noStrike" dirty="0">
                          <a:effectLst/>
                        </a:rPr>
                        <a:t>(</a:t>
                      </a:r>
                      <a:r>
                        <a:rPr lang="ko-KR" altLang="en-US" sz="500" u="none" strike="noStrike" dirty="0">
                          <a:effectLst/>
                        </a:rPr>
                        <a:t>휠</a:t>
                      </a:r>
                      <a:r>
                        <a:rPr lang="en-US" altLang="ko-KR" sz="500" u="none" strike="noStrike" dirty="0">
                          <a:effectLst/>
                        </a:rPr>
                        <a:t>, </a:t>
                      </a:r>
                      <a:r>
                        <a:rPr lang="ko-KR" altLang="en-US" sz="500" u="none" strike="noStrike" dirty="0">
                          <a:effectLst/>
                        </a:rPr>
                        <a:t>레일</a:t>
                      </a:r>
                      <a:r>
                        <a:rPr lang="en-US" altLang="ko-KR" sz="500" u="none" strike="noStrike" dirty="0">
                          <a:effectLst/>
                        </a:rPr>
                        <a:t>,</a:t>
                      </a:r>
                      <a:r>
                        <a:rPr lang="ko-KR" altLang="en-US" sz="500" u="none" strike="noStrike" dirty="0">
                          <a:effectLst/>
                        </a:rPr>
                        <a:t>차량 </a:t>
                      </a:r>
                      <a:r>
                        <a:rPr lang="ko-KR" altLang="en-US" sz="500" u="none" strike="noStrike" dirty="0" err="1">
                          <a:effectLst/>
                        </a:rPr>
                        <a:t>부품류</a:t>
                      </a:r>
                      <a:r>
                        <a:rPr lang="ko-KR" altLang="en-US" sz="500" u="none" strike="noStrike" dirty="0">
                          <a:effectLst/>
                        </a:rPr>
                        <a:t> 등</a:t>
                      </a:r>
                      <a:r>
                        <a:rPr lang="en-US" altLang="ko-KR" sz="500" u="none" strike="noStrike" dirty="0">
                          <a:effectLst/>
                        </a:rPr>
                        <a:t>)</a:t>
                      </a:r>
                      <a:endParaRPr lang="en-US" altLang="ko-KR" sz="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4300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2092175"/>
                  </a:ext>
                </a:extLst>
              </a:tr>
            </a:tbl>
          </a:graphicData>
        </a:graphic>
      </p:graphicFrame>
      <p:pic>
        <p:nvPicPr>
          <p:cNvPr id="38" name="그림 37">
            <a:extLst>
              <a:ext uri="{FF2B5EF4-FFF2-40B4-BE49-F238E27FC236}">
                <a16:creationId xmlns:a16="http://schemas.microsoft.com/office/drawing/2014/main" id="{0BB86C55-DA86-4CC4-B0FF-7AF4B800C1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6645" y="2153220"/>
            <a:ext cx="96780" cy="806492"/>
          </a:xfrm>
          <a:prstGeom prst="rect">
            <a:avLst/>
          </a:prstGeom>
        </p:spPr>
      </p:pic>
      <p:graphicFrame>
        <p:nvGraphicFramePr>
          <p:cNvPr id="41" name="표 40">
            <a:extLst>
              <a:ext uri="{FF2B5EF4-FFF2-40B4-BE49-F238E27FC236}">
                <a16:creationId xmlns:a16="http://schemas.microsoft.com/office/drawing/2014/main" id="{211624F4-D190-4939-8F2D-06A14FC52E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0888933"/>
              </p:ext>
            </p:extLst>
          </p:nvPr>
        </p:nvGraphicFramePr>
        <p:xfrm>
          <a:off x="7477747" y="3120003"/>
          <a:ext cx="1898897" cy="151999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98897">
                  <a:extLst>
                    <a:ext uri="{9D8B030D-6E8A-4147-A177-3AD203B41FA5}">
                      <a16:colId xmlns:a16="http://schemas.microsoft.com/office/drawing/2014/main" val="3424141535"/>
                    </a:ext>
                  </a:extLst>
                </a:gridCol>
              </a:tblGrid>
              <a:tr h="83428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ko-KR" sz="500" u="none" strike="noStrike" dirty="0">
                          <a:effectLst/>
                          <a:latin typeface="+mn-lt"/>
                        </a:rPr>
                        <a:t>#0001  </a:t>
                      </a:r>
                      <a:r>
                        <a:rPr lang="ko-KR" altLang="en-US" sz="500" u="none" strike="noStrike" dirty="0">
                          <a:effectLst/>
                          <a:latin typeface="+mn-lt"/>
                        </a:rPr>
                        <a:t>중량</a:t>
                      </a:r>
                      <a:r>
                        <a:rPr lang="en-US" altLang="ko-KR" sz="500" u="none" strike="noStrike" dirty="0">
                          <a:effectLst/>
                          <a:latin typeface="+mn-lt"/>
                        </a:rPr>
                        <a:t>A - </a:t>
                      </a:r>
                      <a:r>
                        <a:rPr lang="ko-KR" altLang="en-US" sz="500" u="none" strike="noStrike" dirty="0">
                          <a:effectLst/>
                        </a:rPr>
                        <a:t>사용 전 철근</a:t>
                      </a:r>
                      <a:r>
                        <a:rPr lang="en-US" altLang="ko-KR" sz="500" u="none" strike="noStrike" dirty="0">
                          <a:effectLst/>
                        </a:rPr>
                        <a:t>(</a:t>
                      </a:r>
                      <a:r>
                        <a:rPr lang="ko-KR" altLang="en-US" sz="500" u="none" strike="noStrike" dirty="0">
                          <a:effectLst/>
                        </a:rPr>
                        <a:t>가공</a:t>
                      </a:r>
                      <a:r>
                        <a:rPr lang="en-US" altLang="ko-KR" sz="500" u="none" strike="noStrike" dirty="0">
                          <a:effectLst/>
                        </a:rPr>
                        <a:t>, </a:t>
                      </a:r>
                      <a:r>
                        <a:rPr lang="ko-KR" altLang="en-US" sz="500" u="none" strike="noStrike" dirty="0">
                          <a:effectLst/>
                        </a:rPr>
                        <a:t>직선</a:t>
                      </a:r>
                      <a:r>
                        <a:rPr lang="en-US" altLang="ko-KR" sz="500" u="none" strike="noStrike" dirty="0">
                          <a:effectLst/>
                        </a:rPr>
                        <a:t>)</a:t>
                      </a:r>
                      <a:endParaRPr lang="en-US" altLang="ko-KR" sz="5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36000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9494439"/>
                  </a:ext>
                </a:extLst>
              </a:tr>
              <a:tr h="83428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ko-KR" sz="500" u="none" strike="noStrike" dirty="0">
                          <a:effectLst/>
                          <a:latin typeface="+mn-lt"/>
                        </a:rPr>
                        <a:t>#0002  </a:t>
                      </a:r>
                      <a:r>
                        <a:rPr lang="ko-KR" altLang="en-US" sz="500" u="none" strike="noStrike" dirty="0">
                          <a:effectLst/>
                          <a:latin typeface="+mn-lt"/>
                        </a:rPr>
                        <a:t>중량</a:t>
                      </a:r>
                      <a:r>
                        <a:rPr lang="en-US" altLang="ko-KR" sz="500" u="none" strike="noStrike" dirty="0">
                          <a:effectLst/>
                          <a:latin typeface="+mn-lt"/>
                        </a:rPr>
                        <a:t>A - </a:t>
                      </a:r>
                      <a:r>
                        <a:rPr lang="ko-KR" altLang="en-US" sz="500" u="none" strike="noStrike" dirty="0">
                          <a:effectLst/>
                        </a:rPr>
                        <a:t>사용 전 철근</a:t>
                      </a:r>
                      <a:r>
                        <a:rPr lang="en-US" altLang="ko-KR" sz="500" u="none" strike="noStrike" dirty="0">
                          <a:effectLst/>
                        </a:rPr>
                        <a:t>(</a:t>
                      </a:r>
                      <a:r>
                        <a:rPr lang="ko-KR" altLang="en-US" sz="500" u="none" strike="noStrike" dirty="0">
                          <a:effectLst/>
                        </a:rPr>
                        <a:t>가공</a:t>
                      </a:r>
                      <a:r>
                        <a:rPr lang="en-US" altLang="ko-KR" sz="500" u="none" strike="noStrike" dirty="0">
                          <a:effectLst/>
                        </a:rPr>
                        <a:t>, </a:t>
                      </a:r>
                      <a:r>
                        <a:rPr lang="ko-KR" altLang="en-US" sz="500" u="none" strike="noStrike" dirty="0">
                          <a:effectLst/>
                        </a:rPr>
                        <a:t>직선</a:t>
                      </a:r>
                      <a:r>
                        <a:rPr lang="en-US" altLang="ko-KR" sz="500" u="none" strike="noStrike" dirty="0">
                          <a:effectLst/>
                        </a:rPr>
                        <a:t>)</a:t>
                      </a:r>
                      <a:endParaRPr lang="ko-KR" altLang="en-US" sz="5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36000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6952668"/>
                  </a:ext>
                </a:extLst>
              </a:tr>
              <a:tr h="83428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#0003  </a:t>
                      </a:r>
                      <a:r>
                        <a:rPr lang="ko-KR" altLang="en-US" sz="500" u="none" strike="noStrike" dirty="0">
                          <a:effectLst/>
                          <a:latin typeface="+mn-lt"/>
                        </a:rPr>
                        <a:t>중량</a:t>
                      </a:r>
                      <a:r>
                        <a:rPr lang="en-US" altLang="ko-KR" sz="500" u="none" strike="noStrike" dirty="0">
                          <a:effectLst/>
                          <a:latin typeface="+mn-lt"/>
                        </a:rPr>
                        <a:t>A - </a:t>
                      </a:r>
                      <a:r>
                        <a:rPr lang="ko-KR" altLang="en-US" sz="500" u="none" strike="noStrike" dirty="0" err="1">
                          <a:effectLst/>
                          <a:latin typeface="+mn-lt"/>
                        </a:rPr>
                        <a:t>단조스크랩</a:t>
                      </a:r>
                      <a:endParaRPr lang="en-US" altLang="ko-KR" sz="5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36000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7426408"/>
                  </a:ext>
                </a:extLst>
              </a:tr>
              <a:tr h="1262817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#0004  </a:t>
                      </a:r>
                      <a:r>
                        <a:rPr lang="ko-KR" altLang="en-US" sz="500" u="none" strike="noStrike" dirty="0">
                          <a:effectLst/>
                          <a:latin typeface="+mn-lt"/>
                        </a:rPr>
                        <a:t>중량</a:t>
                      </a:r>
                      <a:r>
                        <a:rPr lang="en-US" altLang="ko-KR" sz="500" u="none" strike="noStrike" dirty="0">
                          <a:effectLst/>
                          <a:latin typeface="+mn-lt"/>
                        </a:rPr>
                        <a:t>A - </a:t>
                      </a:r>
                      <a:r>
                        <a:rPr lang="ko-KR" altLang="en-US" sz="500" u="none" strike="noStrike" dirty="0" err="1">
                          <a:effectLst/>
                          <a:latin typeface="+mn-lt"/>
                        </a:rPr>
                        <a:t>단조스크랩</a:t>
                      </a:r>
                      <a:endParaRPr lang="en-US" altLang="ko-KR" sz="5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  <a:p>
                      <a:pPr marL="0" marR="0" lvl="0" indent="0" algn="l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#0005  </a:t>
                      </a:r>
                      <a:r>
                        <a:rPr lang="ko-KR" altLang="en-US" sz="500" u="none" strike="noStrike" dirty="0">
                          <a:effectLst/>
                          <a:latin typeface="+mn-lt"/>
                        </a:rPr>
                        <a:t>중량</a:t>
                      </a:r>
                      <a:r>
                        <a:rPr lang="en-US" altLang="ko-KR" sz="500" u="none" strike="noStrike" dirty="0">
                          <a:effectLst/>
                          <a:latin typeface="+mn-lt"/>
                        </a:rPr>
                        <a:t>A - </a:t>
                      </a:r>
                      <a:r>
                        <a:rPr lang="ko-KR" altLang="en-US" sz="500" u="none" strike="noStrike" dirty="0" err="1">
                          <a:effectLst/>
                          <a:latin typeface="+mn-lt"/>
                        </a:rPr>
                        <a:t>단조스크랩</a:t>
                      </a:r>
                      <a:endParaRPr lang="en-US" altLang="ko-KR" sz="5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  <a:p>
                      <a:pPr marL="0" marR="0" lvl="0" indent="0" algn="l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#0006  </a:t>
                      </a:r>
                      <a:r>
                        <a:rPr lang="ko-KR" altLang="en-US" sz="500" u="none" strike="noStrike" dirty="0">
                          <a:effectLst/>
                          <a:latin typeface="+mn-lt"/>
                        </a:rPr>
                        <a:t>중량</a:t>
                      </a:r>
                      <a:r>
                        <a:rPr lang="en-US" altLang="ko-KR" sz="500" u="none" strike="noStrike" dirty="0">
                          <a:effectLst/>
                          <a:latin typeface="+mn-lt"/>
                        </a:rPr>
                        <a:t>A - </a:t>
                      </a:r>
                      <a:r>
                        <a:rPr lang="ko-KR" altLang="en-US" sz="500" u="none" strike="noStrike" dirty="0" err="1">
                          <a:effectLst/>
                          <a:latin typeface="+mn-lt"/>
                        </a:rPr>
                        <a:t>단조스크랩</a:t>
                      </a:r>
                      <a:endParaRPr lang="en-US" altLang="ko-KR" sz="5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  <a:p>
                      <a:pPr marL="0" marR="0" lvl="0" indent="0" algn="l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#0007  </a:t>
                      </a:r>
                      <a:r>
                        <a:rPr lang="ko-KR" altLang="en-US" sz="500" u="none" strike="noStrike" dirty="0">
                          <a:effectLst/>
                          <a:latin typeface="+mn-lt"/>
                        </a:rPr>
                        <a:t>중량</a:t>
                      </a:r>
                      <a:r>
                        <a:rPr lang="en-US" altLang="ko-KR" sz="500" u="none" strike="noStrike" dirty="0">
                          <a:effectLst/>
                          <a:latin typeface="+mn-lt"/>
                        </a:rPr>
                        <a:t>A - </a:t>
                      </a:r>
                      <a:r>
                        <a:rPr lang="ko-KR" altLang="en-US" sz="500" u="none" strike="noStrike" dirty="0" err="1">
                          <a:effectLst/>
                        </a:rPr>
                        <a:t>금형류</a:t>
                      </a:r>
                      <a:r>
                        <a:rPr lang="en-US" altLang="ko-KR" sz="500" u="none" strike="noStrike" dirty="0">
                          <a:effectLst/>
                        </a:rPr>
                        <a:t>(</a:t>
                      </a:r>
                      <a:r>
                        <a:rPr lang="ko-KR" altLang="en-US" sz="500" u="none" strike="noStrike" dirty="0">
                          <a:effectLst/>
                        </a:rPr>
                        <a:t>주물 제외</a:t>
                      </a:r>
                      <a:r>
                        <a:rPr lang="en-US" altLang="ko-KR" sz="500" u="none" strike="noStrike" dirty="0">
                          <a:effectLst/>
                        </a:rPr>
                        <a:t>)</a:t>
                      </a:r>
                      <a:endParaRPr lang="en-US" altLang="ko-KR" sz="5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  <a:p>
                      <a:pPr marL="0" marR="0" lvl="0" indent="0" algn="l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#0008  ………</a:t>
                      </a:r>
                    </a:p>
                    <a:p>
                      <a:pPr marL="0" marR="0" lvl="0" indent="0" algn="l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#0009  ………  </a:t>
                      </a:r>
                    </a:p>
                    <a:p>
                      <a:pPr marL="0" marR="0" lvl="0" indent="0" algn="l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#0010  ………</a:t>
                      </a:r>
                    </a:p>
                    <a:p>
                      <a:pPr marL="0" marR="0" lvl="0" indent="0" algn="l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#0011  ………</a:t>
                      </a:r>
                    </a:p>
                    <a:p>
                      <a:pPr marL="0" marR="0" lvl="0" indent="0" algn="l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#0012  ………</a:t>
                      </a:r>
                    </a:p>
                    <a:p>
                      <a:pPr marL="0" marR="0" lvl="0" indent="0" algn="l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#0013  ………</a:t>
                      </a:r>
                    </a:p>
                    <a:p>
                      <a:pPr marL="0" marR="0" lvl="0" indent="0" algn="l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#0014  ………</a:t>
                      </a:r>
                    </a:p>
                    <a:p>
                      <a:pPr marL="0" marR="0" lvl="0" indent="0" algn="l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#0015  ………</a:t>
                      </a:r>
                    </a:p>
                    <a:p>
                      <a:pPr marL="0" marR="0" lvl="0" indent="0" algn="l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#0016  ………</a:t>
                      </a:r>
                    </a:p>
                    <a:p>
                      <a:pPr marL="0" marR="0" lvl="0" indent="0" algn="l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#0017  ………</a:t>
                      </a:r>
                    </a:p>
                    <a:p>
                      <a:pPr marL="0" marR="0" lvl="0" indent="0" algn="l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#0018  ………</a:t>
                      </a:r>
                    </a:p>
                    <a:p>
                      <a:pPr marL="0" marR="0" lvl="0" indent="0" algn="l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5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#0019  ………</a:t>
                      </a:r>
                    </a:p>
                  </a:txBody>
                  <a:tcPr marL="36000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4292560"/>
                  </a:ext>
                </a:extLst>
              </a:tr>
            </a:tbl>
          </a:graphicData>
        </a:graphic>
      </p:graphicFrame>
      <p:sp>
        <p:nvSpPr>
          <p:cNvPr id="42" name="타원 41">
            <a:extLst>
              <a:ext uri="{FF2B5EF4-FFF2-40B4-BE49-F238E27FC236}">
                <a16:creationId xmlns:a16="http://schemas.microsoft.com/office/drawing/2014/main" id="{F4566AF9-285F-4A21-A12E-0B5E46FABB6A}"/>
              </a:ext>
            </a:extLst>
          </p:cNvPr>
          <p:cNvSpPr/>
          <p:nvPr/>
        </p:nvSpPr>
        <p:spPr>
          <a:xfrm>
            <a:off x="8595120" y="3132997"/>
            <a:ext cx="63777" cy="63777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7D7571CD-8DEF-4A69-9123-D0DB37ACF997}"/>
              </a:ext>
            </a:extLst>
          </p:cNvPr>
          <p:cNvSpPr/>
          <p:nvPr/>
        </p:nvSpPr>
        <p:spPr>
          <a:xfrm>
            <a:off x="8595120" y="3224053"/>
            <a:ext cx="63777" cy="63777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6DDB9625-7276-4057-8A6F-B0BAEA307FD0}"/>
              </a:ext>
            </a:extLst>
          </p:cNvPr>
          <p:cNvSpPr/>
          <p:nvPr/>
        </p:nvSpPr>
        <p:spPr>
          <a:xfrm>
            <a:off x="8249321" y="3305013"/>
            <a:ext cx="63777" cy="63777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FE4CD083-018B-4875-A6E3-C5DA818C8DF3}"/>
              </a:ext>
            </a:extLst>
          </p:cNvPr>
          <p:cNvSpPr/>
          <p:nvPr/>
        </p:nvSpPr>
        <p:spPr>
          <a:xfrm>
            <a:off x="8249321" y="3419010"/>
            <a:ext cx="63777" cy="63777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2AA046B7-62D0-4858-AB19-EBD61BF12B12}"/>
              </a:ext>
            </a:extLst>
          </p:cNvPr>
          <p:cNvSpPr/>
          <p:nvPr/>
        </p:nvSpPr>
        <p:spPr>
          <a:xfrm>
            <a:off x="8249321" y="3502038"/>
            <a:ext cx="63777" cy="63777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49274C2E-9B0D-484C-AB68-41EE59676F4E}"/>
              </a:ext>
            </a:extLst>
          </p:cNvPr>
          <p:cNvSpPr/>
          <p:nvPr/>
        </p:nvSpPr>
        <p:spPr>
          <a:xfrm>
            <a:off x="8249321" y="3575615"/>
            <a:ext cx="63777" cy="63777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9F61F828-3476-43E5-B2DA-0E7BFCF6E406}"/>
              </a:ext>
            </a:extLst>
          </p:cNvPr>
          <p:cNvSpPr/>
          <p:nvPr/>
        </p:nvSpPr>
        <p:spPr>
          <a:xfrm>
            <a:off x="8425614" y="3648918"/>
            <a:ext cx="63777" cy="63777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0EA2350-7A82-4334-87F0-E75E32D8934E}"/>
              </a:ext>
            </a:extLst>
          </p:cNvPr>
          <p:cNvSpPr/>
          <p:nvPr/>
        </p:nvSpPr>
        <p:spPr>
          <a:xfrm>
            <a:off x="7489546" y="2042476"/>
            <a:ext cx="914400" cy="76924"/>
          </a:xfrm>
          <a:prstGeom prst="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대표 품목 </a:t>
            </a:r>
            <a:r>
              <a:rPr lang="en-US" altLang="ko-KR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총 </a:t>
            </a:r>
            <a:r>
              <a:rPr lang="en-US" altLang="ko-KR" sz="5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x,xxx</a:t>
            </a:r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</a:t>
            </a:r>
            <a:r>
              <a:rPr lang="en-US" altLang="ko-KR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DDC22B71-57B4-4955-AA8C-081B682FDC7E}"/>
              </a:ext>
            </a:extLst>
          </p:cNvPr>
          <p:cNvSpPr/>
          <p:nvPr/>
        </p:nvSpPr>
        <p:spPr>
          <a:xfrm>
            <a:off x="7489546" y="3017929"/>
            <a:ext cx="914400" cy="76924"/>
          </a:xfrm>
          <a:prstGeom prst="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r>
              <a:rPr lang="ko-KR" altLang="en-US" sz="5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폴리곤</a:t>
            </a:r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5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라벨링</a:t>
            </a:r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총 </a:t>
            </a:r>
            <a:r>
              <a:rPr lang="en-US" altLang="ko-KR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X,XXX </a:t>
            </a:r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</a:t>
            </a:r>
            <a:r>
              <a:rPr lang="en-US" altLang="ko-KR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E78CEBE0-6514-47C5-8892-5AC765E23C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03578" y="2996382"/>
            <a:ext cx="91049" cy="96567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042C0E27-80CF-4581-8941-8603BE4B20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8414" y="3129529"/>
            <a:ext cx="104001" cy="1496434"/>
          </a:xfrm>
          <a:prstGeom prst="rect">
            <a:avLst/>
          </a:prstGeom>
        </p:spPr>
      </p:pic>
      <p:sp>
        <p:nvSpPr>
          <p:cNvPr id="52" name="직사각형 51">
            <a:extLst>
              <a:ext uri="{FF2B5EF4-FFF2-40B4-BE49-F238E27FC236}">
                <a16:creationId xmlns:a16="http://schemas.microsoft.com/office/drawing/2014/main" id="{24866DFC-61E6-4DFC-A196-A641A572A1D3}"/>
              </a:ext>
            </a:extLst>
          </p:cNvPr>
          <p:cNvSpPr/>
          <p:nvPr/>
        </p:nvSpPr>
        <p:spPr>
          <a:xfrm>
            <a:off x="7489546" y="4690215"/>
            <a:ext cx="914400" cy="76924"/>
          </a:xfrm>
          <a:prstGeom prst="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파일 리스트 </a:t>
            </a:r>
            <a:r>
              <a:rPr lang="en-US" altLang="ko-KR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총</a:t>
            </a:r>
            <a:r>
              <a:rPr lang="en-US" altLang="ko-KR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5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x,xxx</a:t>
            </a:r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개</a:t>
            </a:r>
            <a:r>
              <a:rPr lang="en-US" altLang="ko-KR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EDDD2F69-C79E-468D-870D-8864103C590A}"/>
              </a:ext>
            </a:extLst>
          </p:cNvPr>
          <p:cNvSpPr/>
          <p:nvPr/>
        </p:nvSpPr>
        <p:spPr>
          <a:xfrm>
            <a:off x="8543901" y="1411218"/>
            <a:ext cx="567771" cy="76924"/>
          </a:xfrm>
          <a:prstGeom prst="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신규 입력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B73B7255-105C-42D1-82CE-A972E92DC384}"/>
              </a:ext>
            </a:extLst>
          </p:cNvPr>
          <p:cNvSpPr/>
          <p:nvPr/>
        </p:nvSpPr>
        <p:spPr>
          <a:xfrm>
            <a:off x="8846836" y="1389729"/>
            <a:ext cx="294380" cy="105514"/>
          </a:xfrm>
          <a:prstGeom prst="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w="1016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6F0E5987-80FB-4305-BDCA-06F43FA83479}"/>
              </a:ext>
            </a:extLst>
          </p:cNvPr>
          <p:cNvSpPr/>
          <p:nvPr/>
        </p:nvSpPr>
        <p:spPr>
          <a:xfrm>
            <a:off x="8543901" y="2046297"/>
            <a:ext cx="567771" cy="76924"/>
          </a:xfrm>
          <a:prstGeom prst="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r>
              <a:rPr lang="ko-KR" altLang="en-US" sz="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신규 입력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9673A6D3-8596-4D15-BC5E-5E6A8F50BF0A}"/>
              </a:ext>
            </a:extLst>
          </p:cNvPr>
          <p:cNvSpPr/>
          <p:nvPr/>
        </p:nvSpPr>
        <p:spPr>
          <a:xfrm>
            <a:off x="8846836" y="2024808"/>
            <a:ext cx="294380" cy="105514"/>
          </a:xfrm>
          <a:prstGeom prst="rect">
            <a:avLst/>
          </a:prstGeom>
          <a:solidFill>
            <a:schemeClr val="bg1"/>
          </a:solidFill>
          <a:ln>
            <a:noFill/>
          </a:ln>
          <a:scene3d>
            <a:camera prst="orthographicFront"/>
            <a:lightRig rig="threePt" dir="t"/>
          </a:scene3d>
          <a:sp3d>
            <a:bevelT w="1016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" name="직사각형 53"/>
          <p:cNvSpPr/>
          <p:nvPr/>
        </p:nvSpPr>
        <p:spPr>
          <a:xfrm>
            <a:off x="2155148" y="6287386"/>
            <a:ext cx="3356518" cy="4014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API </a:t>
            </a:r>
            <a:r>
              <a:rPr lang="en-US" altLang="ko-KR" smtClean="0"/>
              <a:t>: annotation upload =&gt; </a:t>
            </a:r>
            <a:r>
              <a:rPr lang="ko-KR" altLang="en-US" smtClean="0"/>
              <a:t>추후</a:t>
            </a:r>
            <a:endParaRPr lang="ko-KR" altLang="en-US"/>
          </a:p>
        </p:txBody>
      </p:sp>
      <p:sp>
        <p:nvSpPr>
          <p:cNvPr id="57" name="직사각형 56"/>
          <p:cNvSpPr/>
          <p:nvPr/>
        </p:nvSpPr>
        <p:spPr>
          <a:xfrm>
            <a:off x="3061985" y="4032618"/>
            <a:ext cx="3356518" cy="4014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/>
              <a:t>API : Label List (label list)</a:t>
            </a:r>
            <a:endParaRPr lang="ko-KR" altLang="en-US"/>
          </a:p>
        </p:txBody>
      </p:sp>
      <p:sp>
        <p:nvSpPr>
          <p:cNvPr id="58" name="직사각형 57"/>
          <p:cNvSpPr/>
          <p:nvPr/>
        </p:nvSpPr>
        <p:spPr>
          <a:xfrm>
            <a:off x="3530731" y="1435281"/>
            <a:ext cx="3356518" cy="4014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API : grade (</a:t>
            </a:r>
            <a:r>
              <a:rPr lang="ko-KR" altLang="en-US" smtClean="0"/>
              <a:t>등급</a:t>
            </a:r>
            <a:r>
              <a:rPr lang="en-US" altLang="ko-KR" dirty="0" smtClean="0"/>
              <a:t>)</a:t>
            </a: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967152" y="4448055"/>
            <a:ext cx="7609779" cy="24622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000">
                <a:solidFill>
                  <a:srgbClr val="212121"/>
                </a:solidFill>
                <a:latin typeface="Inter"/>
              </a:rPr>
              <a:t>https://gb9fb258fe17506-apexdb.adb.ap-seoul-1.oraclecloudapps.com/ords/lm/v1/labelme/codes/labels</a:t>
            </a:r>
            <a:endParaRPr lang="ko-KR" altLang="en-US" sz="1000"/>
          </a:p>
        </p:txBody>
      </p:sp>
      <p:sp>
        <p:nvSpPr>
          <p:cNvPr id="59" name="직사각형 58"/>
          <p:cNvSpPr/>
          <p:nvPr/>
        </p:nvSpPr>
        <p:spPr>
          <a:xfrm>
            <a:off x="2922547" y="1971998"/>
            <a:ext cx="7609779" cy="24622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000">
                <a:solidFill>
                  <a:srgbClr val="212121"/>
                </a:solidFill>
                <a:latin typeface="Inter"/>
              </a:rPr>
              <a:t>https://gb9fb258fe17506-apexdb.adb.ap-seoul-1.oraclecloudapps.com/ords/lm/v1/labelme/codes/grades</a:t>
            </a:r>
            <a:endParaRPr lang="ko-KR" altLang="en-US" sz="1000">
              <a:solidFill>
                <a:srgbClr val="212121"/>
              </a:solidFill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592718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 Box 41">
            <a:extLst>
              <a:ext uri="{FF2B5EF4-FFF2-40B4-BE49-F238E27FC236}">
                <a16:creationId xmlns:a16="http://schemas.microsoft.com/office/drawing/2014/main" id="{2902D527-88EE-4956-AE8A-CD1CD29C72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5408" y="55269"/>
            <a:ext cx="7642658" cy="340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1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2. </a:t>
            </a:r>
            <a:r>
              <a:rPr kumimoji="1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요청사항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3E7811-7026-4BC5-9B8B-BFBDD91B25D2}"/>
              </a:ext>
            </a:extLst>
          </p:cNvPr>
          <p:cNvSpPr txBox="1"/>
          <p:nvPr/>
        </p:nvSpPr>
        <p:spPr>
          <a:xfrm>
            <a:off x="225408" y="637130"/>
            <a:ext cx="9479031" cy="5833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100" b="1" dirty="0">
                <a:latin typeface="+mn-ea"/>
              </a:rPr>
              <a:t>등급</a:t>
            </a:r>
            <a:r>
              <a:rPr lang="en-US" altLang="ko-KR" sz="1100" b="1" dirty="0">
                <a:latin typeface="+mn-ea"/>
              </a:rPr>
              <a:t>/</a:t>
            </a:r>
            <a:r>
              <a:rPr lang="ko-KR" altLang="en-US" sz="1100" b="1" dirty="0">
                <a:latin typeface="+mn-ea"/>
              </a:rPr>
              <a:t>품목 및 </a:t>
            </a:r>
            <a:r>
              <a:rPr lang="ko-KR" altLang="en-US" sz="1100" b="1" dirty="0" err="1">
                <a:latin typeface="+mn-ea"/>
              </a:rPr>
              <a:t>폴리곤</a:t>
            </a:r>
            <a:r>
              <a:rPr lang="ko-KR" altLang="en-US" sz="1100" b="1" dirty="0">
                <a:latin typeface="+mn-ea"/>
              </a:rPr>
              <a:t> </a:t>
            </a:r>
            <a:r>
              <a:rPr lang="ko-KR" altLang="en-US" sz="1100" b="1" dirty="0" err="1">
                <a:latin typeface="+mn-ea"/>
              </a:rPr>
              <a:t>라벨링</a:t>
            </a:r>
            <a:r>
              <a:rPr lang="ko-KR" altLang="en-US" sz="1100" b="1" dirty="0">
                <a:latin typeface="+mn-ea"/>
              </a:rPr>
              <a:t> 기입 기능</a:t>
            </a:r>
            <a:endParaRPr lang="en-US" altLang="ko-KR" sz="1100" b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- </a:t>
            </a:r>
            <a:r>
              <a:rPr lang="ko-KR" altLang="en-US" sz="1000" dirty="0">
                <a:latin typeface="+mn-ea"/>
              </a:rPr>
              <a:t>쉽게 등급</a:t>
            </a:r>
            <a:r>
              <a:rPr lang="en-US" altLang="ko-KR" sz="1000" dirty="0">
                <a:latin typeface="+mn-ea"/>
              </a:rPr>
              <a:t>/</a:t>
            </a:r>
            <a:r>
              <a:rPr lang="ko-KR" altLang="en-US" sz="1000" dirty="0">
                <a:latin typeface="+mn-ea"/>
              </a:rPr>
              <a:t>품목을 변경할 수 있도록 엑셀 등을 통한 등급</a:t>
            </a:r>
            <a:r>
              <a:rPr lang="en-US" altLang="ko-KR" sz="1000" dirty="0">
                <a:latin typeface="+mn-ea"/>
              </a:rPr>
              <a:t>/</a:t>
            </a:r>
            <a:r>
              <a:rPr lang="ko-KR" altLang="en-US" sz="1000" dirty="0">
                <a:latin typeface="+mn-ea"/>
              </a:rPr>
              <a:t>품목 업로드</a:t>
            </a:r>
            <a:r>
              <a:rPr lang="en-US" altLang="ko-KR" sz="1000" dirty="0">
                <a:latin typeface="+mn-ea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  (</a:t>
            </a:r>
            <a:r>
              <a:rPr lang="ko-KR" altLang="en-US" sz="1000" dirty="0">
                <a:latin typeface="+mn-ea"/>
              </a:rPr>
              <a:t>다수의 </a:t>
            </a:r>
            <a:r>
              <a:rPr lang="en-US" altLang="ko-KR" sz="1000" dirty="0">
                <a:latin typeface="+mn-ea"/>
              </a:rPr>
              <a:t>PC</a:t>
            </a:r>
            <a:r>
              <a:rPr lang="ko-KR" altLang="en-US" sz="1000" dirty="0">
                <a:latin typeface="+mn-ea"/>
              </a:rPr>
              <a:t>에서 수행될 예정이므로 </a:t>
            </a:r>
            <a:r>
              <a:rPr lang="en-US" altLang="ko-KR" sz="1000" dirty="0">
                <a:latin typeface="+mn-ea"/>
              </a:rPr>
              <a:t>DB</a:t>
            </a:r>
            <a:r>
              <a:rPr lang="ko-KR" altLang="en-US" sz="1000" dirty="0">
                <a:latin typeface="+mn-ea"/>
              </a:rPr>
              <a:t>로</a:t>
            </a:r>
            <a:r>
              <a:rPr lang="en-US" altLang="ko-KR" sz="1000" dirty="0">
                <a:latin typeface="+mn-ea"/>
              </a:rPr>
              <a:t> </a:t>
            </a:r>
            <a:r>
              <a:rPr lang="ko-KR" altLang="en-US" sz="1000" dirty="0">
                <a:latin typeface="+mn-ea"/>
              </a:rPr>
              <a:t>구성 가능</a:t>
            </a:r>
            <a:r>
              <a:rPr lang="en-US" altLang="ko-KR" sz="1000" dirty="0">
                <a:latin typeface="+mn-ea"/>
              </a:rPr>
              <a:t>. </a:t>
            </a:r>
            <a:r>
              <a:rPr lang="ko-KR" altLang="en-US" sz="1000" dirty="0">
                <a:latin typeface="+mn-ea"/>
              </a:rPr>
              <a:t>단</a:t>
            </a:r>
            <a:r>
              <a:rPr lang="en-US" altLang="ko-KR" sz="1000" dirty="0">
                <a:latin typeface="+mn-ea"/>
              </a:rPr>
              <a:t>, </a:t>
            </a:r>
            <a:r>
              <a:rPr lang="ko-KR" altLang="en-US" sz="1000" dirty="0">
                <a:latin typeface="+mn-ea"/>
              </a:rPr>
              <a:t>등급</a:t>
            </a:r>
            <a:r>
              <a:rPr lang="en-US" altLang="ko-KR" sz="1000" dirty="0">
                <a:latin typeface="+mn-ea"/>
              </a:rPr>
              <a:t>/</a:t>
            </a:r>
            <a:r>
              <a:rPr lang="ko-KR" altLang="en-US" sz="1000" dirty="0">
                <a:latin typeface="+mn-ea"/>
              </a:rPr>
              <a:t>품목 자료를 엑셀로 다운 받을 수 있는 기능 필요</a:t>
            </a:r>
            <a:r>
              <a:rPr lang="en-US" altLang="ko-KR" sz="1000" dirty="0">
                <a:latin typeface="+mn-ea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- </a:t>
            </a:r>
            <a:r>
              <a:rPr lang="ko-KR" altLang="en-US" sz="1000" dirty="0">
                <a:latin typeface="+mn-ea"/>
              </a:rPr>
              <a:t>등급</a:t>
            </a:r>
            <a:r>
              <a:rPr lang="en-US" altLang="ko-KR" sz="1000" dirty="0">
                <a:latin typeface="+mn-ea"/>
              </a:rPr>
              <a:t>/</a:t>
            </a:r>
            <a:r>
              <a:rPr lang="ko-KR" altLang="en-US" sz="1000" dirty="0">
                <a:latin typeface="+mn-ea"/>
              </a:rPr>
              <a:t>품목 기입이 최소한의 클릭만으로 가능하도록 </a:t>
            </a:r>
            <a:r>
              <a:rPr lang="en-US" altLang="ko-KR" sz="1000" dirty="0">
                <a:latin typeface="+mn-ea"/>
              </a:rPr>
              <a:t>UI </a:t>
            </a:r>
            <a:r>
              <a:rPr lang="ko-KR" altLang="en-US" sz="1000" dirty="0">
                <a:latin typeface="+mn-ea"/>
              </a:rPr>
              <a:t>구성 필요</a:t>
            </a:r>
            <a:r>
              <a:rPr lang="en-US" altLang="ko-KR" sz="1000" dirty="0">
                <a:latin typeface="+mn-ea"/>
              </a:rPr>
              <a:t>. </a:t>
            </a:r>
            <a:r>
              <a:rPr lang="ko-KR" altLang="en-US" sz="1000" dirty="0">
                <a:latin typeface="+mn-ea"/>
              </a:rPr>
              <a:t>추가 등급</a:t>
            </a:r>
            <a:r>
              <a:rPr lang="en-US" altLang="ko-KR" sz="1000" dirty="0">
                <a:latin typeface="+mn-ea"/>
              </a:rPr>
              <a:t>/</a:t>
            </a:r>
            <a:r>
              <a:rPr lang="ko-KR" altLang="en-US" sz="1000" dirty="0">
                <a:latin typeface="+mn-ea"/>
              </a:rPr>
              <a:t>품목 기입이 가능한 칸 필요</a:t>
            </a:r>
            <a:r>
              <a:rPr lang="en-US" altLang="ko-KR" sz="1000" dirty="0">
                <a:latin typeface="+mn-ea"/>
              </a:rPr>
              <a:t>. </a:t>
            </a:r>
            <a:r>
              <a:rPr lang="ko-KR" altLang="en-US" sz="1000" dirty="0">
                <a:latin typeface="+mn-ea"/>
              </a:rPr>
              <a:t>추가 시 엑셀 등에 반영 필요</a:t>
            </a:r>
            <a:r>
              <a:rPr lang="en-US" altLang="ko-KR" sz="1000" dirty="0"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- UI</a:t>
            </a:r>
            <a:r>
              <a:rPr lang="ko-KR" altLang="en-US" sz="1000" dirty="0">
                <a:latin typeface="+mn-ea"/>
              </a:rPr>
              <a:t> 사이즈 변경 가능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① </a:t>
            </a:r>
            <a:r>
              <a:rPr lang="ko-KR" altLang="en-US" sz="1000" dirty="0">
                <a:latin typeface="+mn-ea"/>
              </a:rPr>
              <a:t>등급 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- </a:t>
            </a:r>
            <a:r>
              <a:rPr lang="ko-KR" altLang="en-US" sz="1000" dirty="0">
                <a:latin typeface="+mn-ea"/>
              </a:rPr>
              <a:t>등급은 한 눈에 볼 수 있게 최대한 스크롤이 없이 칸으로 구성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  (</a:t>
            </a:r>
            <a:r>
              <a:rPr lang="ko-KR" altLang="en-US" sz="1000" dirty="0">
                <a:latin typeface="+mn-ea"/>
              </a:rPr>
              <a:t>또는 스크롤 칸으로 유지하되 추가 칸을 생성하여 주로 사용하는 등급을 선택할 수 있도록 함</a:t>
            </a:r>
            <a:r>
              <a:rPr lang="en-US" altLang="ko-KR" sz="1000" dirty="0">
                <a:latin typeface="+mn-ea"/>
              </a:rPr>
              <a:t>)</a:t>
            </a:r>
            <a:r>
              <a:rPr lang="ko-KR" altLang="en-US" sz="1000" dirty="0">
                <a:latin typeface="+mn-ea"/>
              </a:rPr>
              <a:t> 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- </a:t>
            </a:r>
            <a:r>
              <a:rPr lang="ko-KR" altLang="en-US" sz="1000" dirty="0">
                <a:latin typeface="+mn-ea"/>
              </a:rPr>
              <a:t>신규 등급 발생 시 추가 입력이 가능하도록 </a:t>
            </a:r>
            <a:r>
              <a:rPr lang="en-US" altLang="ko-KR" sz="1000" dirty="0">
                <a:latin typeface="+mn-ea"/>
              </a:rPr>
              <a:t>‘</a:t>
            </a:r>
            <a:r>
              <a:rPr lang="ko-KR" altLang="en-US" sz="1000" dirty="0">
                <a:latin typeface="+mn-ea"/>
              </a:rPr>
              <a:t>신규 입력</a:t>
            </a:r>
            <a:r>
              <a:rPr lang="en-US" altLang="ko-KR" sz="1000" dirty="0">
                <a:latin typeface="+mn-ea"/>
              </a:rPr>
              <a:t>’</a:t>
            </a:r>
            <a:r>
              <a:rPr lang="ko-KR" altLang="en-US" sz="1000" dirty="0">
                <a:latin typeface="+mn-ea"/>
              </a:rPr>
              <a:t> 칸 생성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- </a:t>
            </a:r>
            <a:r>
              <a:rPr lang="ko-KR" altLang="en-US" sz="1000" dirty="0">
                <a:latin typeface="+mn-ea"/>
              </a:rPr>
              <a:t>현재 등급의 총 개수 시각화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ko-KR" sz="1000" dirty="0">
                <a:latin typeface="+mn-ea"/>
              </a:rPr>
              <a:t>②</a:t>
            </a:r>
            <a:r>
              <a:rPr lang="en-US" altLang="ko-KR" sz="1000" dirty="0">
                <a:latin typeface="+mn-ea"/>
              </a:rPr>
              <a:t> </a:t>
            </a:r>
            <a:r>
              <a:rPr lang="ko-KR" altLang="en-US" sz="1000" dirty="0">
                <a:latin typeface="+mn-ea"/>
              </a:rPr>
              <a:t>대표품목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- ‘</a:t>
            </a:r>
            <a:r>
              <a:rPr lang="ko-KR" altLang="en-US" sz="1000" dirty="0">
                <a:latin typeface="+mn-ea"/>
              </a:rPr>
              <a:t>등급</a:t>
            </a:r>
            <a:r>
              <a:rPr lang="en-US" altLang="ko-KR" sz="1000" dirty="0">
                <a:latin typeface="+mn-ea"/>
              </a:rPr>
              <a:t>’ </a:t>
            </a:r>
            <a:r>
              <a:rPr lang="ko-KR" altLang="en-US" sz="1000" dirty="0">
                <a:latin typeface="+mn-ea"/>
              </a:rPr>
              <a:t>을 클릭하면</a:t>
            </a:r>
            <a:r>
              <a:rPr lang="en-US" altLang="ko-KR" sz="1000" dirty="0">
                <a:latin typeface="+mn-ea"/>
              </a:rPr>
              <a:t>, </a:t>
            </a:r>
            <a:r>
              <a:rPr lang="ko-KR" altLang="en-US" sz="1000" dirty="0">
                <a:latin typeface="+mn-ea"/>
              </a:rPr>
              <a:t>등급에 해당하는 </a:t>
            </a:r>
            <a:r>
              <a:rPr lang="en-US" altLang="ko-KR" sz="1000" dirty="0">
                <a:latin typeface="+mn-ea"/>
              </a:rPr>
              <a:t>‘</a:t>
            </a:r>
            <a:r>
              <a:rPr lang="ko-KR" altLang="en-US" sz="1000" dirty="0">
                <a:latin typeface="+mn-ea"/>
              </a:rPr>
              <a:t>대표 품목</a:t>
            </a:r>
            <a:r>
              <a:rPr lang="en-US" altLang="ko-KR" sz="1000" dirty="0">
                <a:latin typeface="+mn-ea"/>
              </a:rPr>
              <a:t>‘ </a:t>
            </a:r>
            <a:r>
              <a:rPr lang="ko-KR" altLang="en-US" sz="1000" dirty="0">
                <a:latin typeface="+mn-ea"/>
              </a:rPr>
              <a:t>만 시각화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- </a:t>
            </a:r>
            <a:r>
              <a:rPr lang="ko-KR" altLang="en-US" sz="1000" dirty="0">
                <a:latin typeface="+mn-ea"/>
              </a:rPr>
              <a:t>신규 대표 품목 발생 시 추가 입력이 가능하도록 </a:t>
            </a:r>
            <a:r>
              <a:rPr lang="en-US" altLang="ko-KR" sz="1000" dirty="0">
                <a:latin typeface="+mn-ea"/>
              </a:rPr>
              <a:t>‘</a:t>
            </a:r>
            <a:r>
              <a:rPr lang="ko-KR" altLang="en-US" sz="1000" dirty="0">
                <a:latin typeface="+mn-ea"/>
              </a:rPr>
              <a:t>신규 입력</a:t>
            </a:r>
            <a:r>
              <a:rPr lang="en-US" altLang="ko-KR" sz="1000" dirty="0">
                <a:latin typeface="+mn-ea"/>
              </a:rPr>
              <a:t>’</a:t>
            </a:r>
            <a:r>
              <a:rPr lang="ko-KR" altLang="en-US" sz="1000" dirty="0">
                <a:latin typeface="+mn-ea"/>
              </a:rPr>
              <a:t> 칸 생성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- </a:t>
            </a:r>
            <a:r>
              <a:rPr lang="ko-KR" altLang="en-US" sz="1000" dirty="0">
                <a:latin typeface="+mn-ea"/>
              </a:rPr>
              <a:t>현재 대표 품목의 총 개수 시각화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③ </a:t>
            </a:r>
            <a:r>
              <a:rPr lang="ko-KR" altLang="en-US" sz="1000" dirty="0" err="1">
                <a:latin typeface="+mn-ea"/>
              </a:rPr>
              <a:t>폴리곤</a:t>
            </a:r>
            <a:r>
              <a:rPr lang="ko-KR" altLang="en-US" sz="1000" dirty="0">
                <a:latin typeface="+mn-ea"/>
              </a:rPr>
              <a:t> </a:t>
            </a:r>
            <a:r>
              <a:rPr lang="ko-KR" altLang="en-US" sz="1000" dirty="0" err="1">
                <a:latin typeface="+mn-ea"/>
              </a:rPr>
              <a:t>라벨링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- </a:t>
            </a:r>
            <a:r>
              <a:rPr lang="ko-KR" altLang="en-US" sz="1000" dirty="0">
                <a:latin typeface="+mn-ea"/>
              </a:rPr>
              <a:t>해당 </a:t>
            </a:r>
            <a:r>
              <a:rPr lang="ko-KR" altLang="en-US" sz="1000" dirty="0" err="1">
                <a:latin typeface="+mn-ea"/>
              </a:rPr>
              <a:t>폴리곤</a:t>
            </a:r>
            <a:r>
              <a:rPr lang="ko-KR" altLang="en-US" sz="1000" dirty="0">
                <a:latin typeface="+mn-ea"/>
              </a:rPr>
              <a:t> 라벨의 번호 기입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- </a:t>
            </a:r>
            <a:r>
              <a:rPr lang="ko-KR" altLang="en-US" sz="1000" dirty="0">
                <a:latin typeface="+mn-ea"/>
              </a:rPr>
              <a:t>등급</a:t>
            </a:r>
            <a:r>
              <a:rPr lang="en-US" altLang="ko-KR" sz="1000" dirty="0">
                <a:latin typeface="+mn-ea"/>
              </a:rPr>
              <a:t>-</a:t>
            </a:r>
            <a:r>
              <a:rPr lang="ko-KR" altLang="en-US" sz="1000" dirty="0">
                <a:latin typeface="+mn-ea"/>
              </a:rPr>
              <a:t>대표품목으로 표현 </a:t>
            </a:r>
            <a:r>
              <a:rPr lang="en-US" altLang="ko-KR" sz="1000" dirty="0">
                <a:latin typeface="+mn-ea"/>
              </a:rPr>
              <a:t>(</a:t>
            </a:r>
            <a:r>
              <a:rPr lang="ko-KR" altLang="en-US" sz="1000" dirty="0">
                <a:latin typeface="+mn-ea"/>
              </a:rPr>
              <a:t>가능하다면 라벨의 색 변경 기능 포함</a:t>
            </a:r>
            <a:r>
              <a:rPr lang="en-US" altLang="ko-KR" sz="1000" dirty="0">
                <a:latin typeface="+mn-ea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- </a:t>
            </a:r>
            <a:r>
              <a:rPr lang="ko-KR" altLang="en-US" sz="1000" dirty="0">
                <a:latin typeface="+mn-ea"/>
              </a:rPr>
              <a:t>체크박스는 </a:t>
            </a:r>
            <a:r>
              <a:rPr lang="en-US" altLang="ko-KR" sz="1000" dirty="0">
                <a:latin typeface="+mn-ea"/>
              </a:rPr>
              <a:t>Hide/Show Polygon </a:t>
            </a:r>
            <a:r>
              <a:rPr lang="ko-KR" altLang="en-US" sz="1000" dirty="0">
                <a:latin typeface="+mn-ea"/>
              </a:rPr>
              <a:t>으로써 전체를 제어하는 체크박스를 상위에 표출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- </a:t>
            </a:r>
            <a:r>
              <a:rPr lang="ko-KR" altLang="en-US" sz="1000" dirty="0">
                <a:latin typeface="+mn-ea"/>
              </a:rPr>
              <a:t>현재 </a:t>
            </a:r>
            <a:r>
              <a:rPr lang="ko-KR" altLang="en-US" sz="1000" dirty="0" err="1">
                <a:latin typeface="+mn-ea"/>
              </a:rPr>
              <a:t>폴리곤</a:t>
            </a:r>
            <a:r>
              <a:rPr lang="ko-KR" altLang="en-US" sz="1000" dirty="0">
                <a:latin typeface="+mn-ea"/>
              </a:rPr>
              <a:t> 라벨링의 총 개수 시각화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④ </a:t>
            </a:r>
            <a:r>
              <a:rPr lang="ko-KR" altLang="en-US" sz="1000" dirty="0">
                <a:latin typeface="+mn-ea"/>
              </a:rPr>
              <a:t>파일 리스트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- </a:t>
            </a:r>
            <a:r>
              <a:rPr lang="ko-KR" altLang="en-US" sz="1000" dirty="0">
                <a:latin typeface="+mn-ea"/>
              </a:rPr>
              <a:t>현재 파일 리스트의 총 개수 시각화</a:t>
            </a:r>
            <a:endParaRPr lang="en-US" altLang="ko-KR" sz="1000" dirty="0">
              <a:latin typeface="+mn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F999EEF-B049-46C2-AAC5-A94BE2593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4828" y="1748674"/>
            <a:ext cx="2101342" cy="465808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2FCF408-0F74-4EED-9E49-06B12A58C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9369" y="4362968"/>
            <a:ext cx="1722861" cy="2043790"/>
          </a:xfrm>
          <a:prstGeom prst="rect">
            <a:avLst/>
          </a:prstGeom>
        </p:spPr>
      </p:pic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75C04C17-7988-4CE2-9399-5B54C2AF5F04}"/>
              </a:ext>
            </a:extLst>
          </p:cNvPr>
          <p:cNvCxnSpPr/>
          <p:nvPr/>
        </p:nvCxnSpPr>
        <p:spPr>
          <a:xfrm>
            <a:off x="5143500" y="5397500"/>
            <a:ext cx="28575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5528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 Box 41">
            <a:extLst>
              <a:ext uri="{FF2B5EF4-FFF2-40B4-BE49-F238E27FC236}">
                <a16:creationId xmlns:a16="http://schemas.microsoft.com/office/drawing/2014/main" id="{2902D527-88EE-4956-AE8A-CD1CD29C72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5408" y="55269"/>
            <a:ext cx="7642658" cy="340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1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2. </a:t>
            </a:r>
            <a:r>
              <a:rPr kumimoji="1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요청사항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3E7811-7026-4BC5-9B8B-BFBDD91B25D2}"/>
              </a:ext>
            </a:extLst>
          </p:cNvPr>
          <p:cNvSpPr txBox="1"/>
          <p:nvPr/>
        </p:nvSpPr>
        <p:spPr>
          <a:xfrm>
            <a:off x="225408" y="637130"/>
            <a:ext cx="9479031" cy="3317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100" b="1" dirty="0">
                <a:latin typeface="+mn-ea"/>
              </a:rPr>
              <a:t>다중 선택 기능</a:t>
            </a:r>
            <a:endParaRPr lang="en-US" altLang="ko-KR" sz="1100" b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- </a:t>
            </a:r>
            <a:r>
              <a:rPr lang="ko-KR" altLang="en-US" sz="1000" dirty="0">
                <a:latin typeface="+mn-ea"/>
              </a:rPr>
              <a:t>본 파일럿에서는 전문 </a:t>
            </a:r>
            <a:r>
              <a:rPr lang="ko-KR" altLang="en-US" sz="1000" dirty="0" err="1">
                <a:latin typeface="+mn-ea"/>
              </a:rPr>
              <a:t>라벨링</a:t>
            </a:r>
            <a:r>
              <a:rPr lang="ko-KR" altLang="en-US" sz="1000" dirty="0">
                <a:latin typeface="+mn-ea"/>
              </a:rPr>
              <a:t> 업체에서 </a:t>
            </a:r>
            <a:r>
              <a:rPr lang="ko-KR" altLang="en-US" sz="1000" dirty="0" err="1">
                <a:latin typeface="+mn-ea"/>
              </a:rPr>
              <a:t>폴리곤</a:t>
            </a:r>
            <a:r>
              <a:rPr lang="ko-KR" altLang="en-US" sz="1000" dirty="0">
                <a:latin typeface="+mn-ea"/>
              </a:rPr>
              <a:t> 라벨링만 수행하고</a:t>
            </a:r>
            <a:r>
              <a:rPr lang="en-US" altLang="ko-KR" sz="1000" dirty="0">
                <a:latin typeface="+mn-ea"/>
              </a:rPr>
              <a:t>, </a:t>
            </a:r>
            <a:r>
              <a:rPr lang="ko-KR" altLang="en-US" sz="1000" dirty="0">
                <a:latin typeface="+mn-ea"/>
              </a:rPr>
              <a:t>대한제강에서 등급</a:t>
            </a:r>
            <a:r>
              <a:rPr lang="en-US" altLang="ko-KR" sz="1000" dirty="0">
                <a:latin typeface="+mn-ea"/>
              </a:rPr>
              <a:t>/</a:t>
            </a:r>
            <a:r>
              <a:rPr lang="ko-KR" altLang="en-US" sz="1000" dirty="0">
                <a:latin typeface="+mn-ea"/>
              </a:rPr>
              <a:t>품목을 기입하는 상황이며</a:t>
            </a:r>
            <a:r>
              <a:rPr lang="en-US" altLang="ko-KR" sz="1000" dirty="0">
                <a:latin typeface="+mn-ea"/>
              </a:rPr>
              <a:t>, </a:t>
            </a:r>
            <a:r>
              <a:rPr lang="ko-KR" altLang="en-US" sz="1000" dirty="0">
                <a:latin typeface="+mn-ea"/>
              </a:rPr>
              <a:t>대량의 객체</a:t>
            </a:r>
            <a:r>
              <a:rPr lang="en-US" altLang="ko-KR" sz="1000" dirty="0">
                <a:latin typeface="+mn-ea"/>
              </a:rPr>
              <a:t>(1,500</a:t>
            </a:r>
            <a:r>
              <a:rPr lang="ko-KR" altLang="en-US" sz="1000" dirty="0">
                <a:latin typeface="+mn-ea"/>
              </a:rPr>
              <a:t>개 이상</a:t>
            </a:r>
            <a:r>
              <a:rPr lang="en-US" altLang="ko-KR" sz="1000" dirty="0">
                <a:latin typeface="+mn-ea"/>
              </a:rPr>
              <a:t>)</a:t>
            </a:r>
            <a:r>
              <a:rPr lang="ko-KR" altLang="en-US" sz="1000" dirty="0">
                <a:latin typeface="+mn-ea"/>
              </a:rPr>
              <a:t>가 존재함 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- </a:t>
            </a:r>
            <a:r>
              <a:rPr lang="ko-KR" altLang="en-US" sz="1000" dirty="0">
                <a:latin typeface="+mn-ea"/>
              </a:rPr>
              <a:t>따라서</a:t>
            </a:r>
            <a:r>
              <a:rPr lang="en-US" altLang="ko-KR" sz="1000" dirty="0">
                <a:latin typeface="+mn-ea"/>
              </a:rPr>
              <a:t>, </a:t>
            </a:r>
            <a:r>
              <a:rPr lang="en-US" altLang="ko-KR" sz="1000" dirty="0" err="1">
                <a:latin typeface="+mn-ea"/>
              </a:rPr>
              <a:t>labelme</a:t>
            </a:r>
            <a:r>
              <a:rPr lang="ko-KR" altLang="en-US" sz="1000" dirty="0">
                <a:latin typeface="+mn-ea"/>
              </a:rPr>
              <a:t> 포함 여타 </a:t>
            </a:r>
            <a:r>
              <a:rPr lang="ko-KR" altLang="en-US" sz="1000" dirty="0" err="1">
                <a:latin typeface="+mn-ea"/>
              </a:rPr>
              <a:t>라벨링</a:t>
            </a:r>
            <a:r>
              <a:rPr lang="ko-KR" altLang="en-US" sz="1000" dirty="0">
                <a:latin typeface="+mn-ea"/>
              </a:rPr>
              <a:t> 업체 툴과 같이 객체를 한 개씩 클릭하여 등급</a:t>
            </a:r>
            <a:r>
              <a:rPr lang="en-US" altLang="ko-KR" sz="1000" dirty="0">
                <a:latin typeface="+mn-ea"/>
              </a:rPr>
              <a:t>/</a:t>
            </a:r>
            <a:r>
              <a:rPr lang="ko-KR" altLang="en-US" sz="1000" dirty="0">
                <a:latin typeface="+mn-ea"/>
              </a:rPr>
              <a:t>품목을 기입하는 방법 대신 속도 개선을 위해 </a:t>
            </a:r>
            <a:r>
              <a:rPr lang="ko-KR" altLang="en-US" sz="1000" b="1" u="sng" dirty="0">
                <a:latin typeface="+mn-ea"/>
              </a:rPr>
              <a:t>객체를 다중으로 선택하고</a:t>
            </a:r>
            <a:r>
              <a:rPr lang="ko-KR" altLang="en-US" sz="1000" dirty="0">
                <a:latin typeface="+mn-ea"/>
              </a:rPr>
              <a:t>           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  </a:t>
            </a:r>
            <a:r>
              <a:rPr lang="ko-KR" altLang="en-US" sz="1000" b="1" u="sng" dirty="0">
                <a:latin typeface="+mn-ea"/>
              </a:rPr>
              <a:t>한번에 등급</a:t>
            </a:r>
            <a:r>
              <a:rPr lang="en-US" altLang="ko-KR" sz="1000" b="1" u="sng" dirty="0">
                <a:latin typeface="+mn-ea"/>
              </a:rPr>
              <a:t>/</a:t>
            </a:r>
            <a:r>
              <a:rPr lang="ko-KR" altLang="en-US" sz="1000" b="1" u="sng" dirty="0">
                <a:latin typeface="+mn-ea"/>
              </a:rPr>
              <a:t>품목을 기입</a:t>
            </a:r>
            <a:r>
              <a:rPr lang="en-US" altLang="ko-KR" sz="1000" b="1" u="sng" dirty="0">
                <a:latin typeface="+mn-ea"/>
              </a:rPr>
              <a:t>/</a:t>
            </a:r>
            <a:r>
              <a:rPr lang="ko-KR" altLang="en-US" sz="1000" b="1" u="sng" dirty="0">
                <a:latin typeface="+mn-ea"/>
              </a:rPr>
              <a:t>수정</a:t>
            </a:r>
            <a:r>
              <a:rPr lang="ko-KR" altLang="en-US" sz="1000" dirty="0">
                <a:latin typeface="+mn-ea"/>
              </a:rPr>
              <a:t>하는 방법이 필요함 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- ‘</a:t>
            </a:r>
            <a:r>
              <a:rPr lang="ko-KR" altLang="en-US" sz="1000" dirty="0">
                <a:latin typeface="+mn-ea"/>
              </a:rPr>
              <a:t>이미지 화면</a:t>
            </a:r>
            <a:r>
              <a:rPr lang="en-US" altLang="ko-KR" sz="1000" dirty="0">
                <a:latin typeface="+mn-ea"/>
              </a:rPr>
              <a:t>’ </a:t>
            </a:r>
            <a:r>
              <a:rPr lang="ko-KR" altLang="en-US" sz="1000" dirty="0">
                <a:latin typeface="+mn-ea"/>
              </a:rPr>
              <a:t>에서 </a:t>
            </a:r>
            <a:r>
              <a:rPr lang="en-US" altLang="ko-KR" sz="1000" dirty="0">
                <a:latin typeface="+mn-ea"/>
              </a:rPr>
              <a:t>‘</a:t>
            </a:r>
            <a:r>
              <a:rPr lang="ko-KR" altLang="en-US" sz="1000" dirty="0">
                <a:latin typeface="+mn-ea"/>
              </a:rPr>
              <a:t>마우스 </a:t>
            </a:r>
            <a:r>
              <a:rPr lang="ko-KR" altLang="en-US" sz="1000" dirty="0" err="1">
                <a:latin typeface="+mn-ea"/>
              </a:rPr>
              <a:t>롤오버</a:t>
            </a:r>
            <a:r>
              <a:rPr lang="en-US" altLang="ko-KR" sz="1000" dirty="0">
                <a:latin typeface="+mn-ea"/>
              </a:rPr>
              <a:t>’</a:t>
            </a:r>
            <a:r>
              <a:rPr lang="ko-KR" altLang="en-US" sz="1000" dirty="0">
                <a:latin typeface="+mn-ea"/>
              </a:rPr>
              <a:t> 만으로 객체 선택 및 </a:t>
            </a:r>
            <a:r>
              <a:rPr lang="ko-KR" altLang="en-US" sz="1000" dirty="0" err="1">
                <a:latin typeface="+mn-ea"/>
              </a:rPr>
              <a:t>폴리곤</a:t>
            </a:r>
            <a:r>
              <a:rPr lang="ko-KR" altLang="en-US" sz="1000" dirty="0">
                <a:latin typeface="+mn-ea"/>
              </a:rPr>
              <a:t> 점들과 색의 시각화 필요</a:t>
            </a:r>
            <a:r>
              <a:rPr lang="en-US" altLang="ko-KR" sz="1000" dirty="0">
                <a:latin typeface="+mn-ea"/>
              </a:rPr>
              <a:t>(</a:t>
            </a:r>
            <a:r>
              <a:rPr lang="ko-KR" altLang="en-US" sz="1000" dirty="0" err="1">
                <a:latin typeface="+mn-ea"/>
              </a:rPr>
              <a:t>폴리곤</a:t>
            </a:r>
            <a:r>
              <a:rPr lang="ko-KR" altLang="en-US" sz="1000" dirty="0">
                <a:latin typeface="+mn-ea"/>
              </a:rPr>
              <a:t> 색상의 </a:t>
            </a:r>
            <a:r>
              <a:rPr lang="en-US" altLang="ko-KR" sz="1000" dirty="0">
                <a:latin typeface="+mn-ea"/>
              </a:rPr>
              <a:t>alpha(</a:t>
            </a:r>
            <a:r>
              <a:rPr lang="ko-KR" altLang="en-US" sz="1000" dirty="0">
                <a:latin typeface="+mn-ea"/>
              </a:rPr>
              <a:t>투명도</a:t>
            </a:r>
            <a:r>
              <a:rPr lang="en-US" altLang="ko-KR" sz="1000" dirty="0">
                <a:latin typeface="+mn-ea"/>
              </a:rPr>
              <a:t>) </a:t>
            </a:r>
            <a:r>
              <a:rPr lang="ko-KR" altLang="en-US" sz="1000" dirty="0">
                <a:latin typeface="+mn-ea"/>
              </a:rPr>
              <a:t>조절 기능 필요</a:t>
            </a:r>
            <a:r>
              <a:rPr lang="en-US" altLang="ko-KR" sz="1000" dirty="0">
                <a:latin typeface="+mn-ea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  (</a:t>
            </a:r>
            <a:r>
              <a:rPr lang="en-US" altLang="ko-KR" sz="1000" dirty="0" err="1">
                <a:latin typeface="+mn-ea"/>
              </a:rPr>
              <a:t>labelme</a:t>
            </a:r>
            <a:r>
              <a:rPr lang="ko-KR" altLang="en-US" sz="1000" dirty="0">
                <a:latin typeface="+mn-ea"/>
              </a:rPr>
              <a:t>의 경우 </a:t>
            </a:r>
            <a:r>
              <a:rPr lang="en-US" altLang="ko-KR" sz="1000" dirty="0">
                <a:latin typeface="+mn-ea"/>
              </a:rPr>
              <a:t>Polygon Labels</a:t>
            </a:r>
            <a:r>
              <a:rPr lang="ko-KR" altLang="en-US" sz="1000" dirty="0">
                <a:latin typeface="+mn-ea"/>
              </a:rPr>
              <a:t>에 체크 표시가 안되어 있으면 </a:t>
            </a:r>
            <a:r>
              <a:rPr lang="en-US" altLang="ko-KR" sz="1000" dirty="0">
                <a:latin typeface="+mn-ea"/>
              </a:rPr>
              <a:t>‘</a:t>
            </a:r>
            <a:r>
              <a:rPr lang="ko-KR" altLang="en-US" sz="1000" dirty="0">
                <a:latin typeface="+mn-ea"/>
              </a:rPr>
              <a:t>이미지 화면</a:t>
            </a:r>
            <a:r>
              <a:rPr lang="en-US" altLang="ko-KR" sz="1000" dirty="0">
                <a:latin typeface="+mn-ea"/>
              </a:rPr>
              <a:t>’ </a:t>
            </a:r>
            <a:r>
              <a:rPr lang="ko-KR" altLang="en-US" sz="1000" dirty="0">
                <a:latin typeface="+mn-ea"/>
              </a:rPr>
              <a:t>에서 기 </a:t>
            </a:r>
            <a:r>
              <a:rPr lang="ko-KR" altLang="en-US" sz="1000" dirty="0" err="1">
                <a:latin typeface="+mn-ea"/>
              </a:rPr>
              <a:t>폴리곤</a:t>
            </a:r>
            <a:r>
              <a:rPr lang="ko-KR" altLang="en-US" sz="1000" dirty="0">
                <a:latin typeface="+mn-ea"/>
              </a:rPr>
              <a:t> </a:t>
            </a:r>
            <a:r>
              <a:rPr lang="ko-KR" altLang="en-US" sz="1000" dirty="0" err="1">
                <a:latin typeface="+mn-ea"/>
              </a:rPr>
              <a:t>라벨링</a:t>
            </a:r>
            <a:r>
              <a:rPr lang="ko-KR" altLang="en-US" sz="1000" dirty="0">
                <a:latin typeface="+mn-ea"/>
              </a:rPr>
              <a:t> 된 객체를 선택할 수 없음</a:t>
            </a:r>
            <a:r>
              <a:rPr lang="en-US" altLang="ko-KR" sz="1000" dirty="0">
                <a:latin typeface="+mn-ea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000" dirty="0">
                <a:latin typeface="+mn-ea"/>
              </a:rPr>
              <a:t> 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- (</a:t>
            </a:r>
            <a:r>
              <a:rPr lang="ko-KR" altLang="en-US" sz="1000" dirty="0">
                <a:latin typeface="+mn-ea"/>
              </a:rPr>
              <a:t>단일 객체 선택</a:t>
            </a:r>
            <a:r>
              <a:rPr lang="en-US" altLang="ko-KR" sz="1000" dirty="0">
                <a:latin typeface="+mn-ea"/>
              </a:rPr>
              <a:t> </a:t>
            </a:r>
            <a:r>
              <a:rPr lang="ko-KR" altLang="en-US" sz="1000" dirty="0">
                <a:latin typeface="+mn-ea"/>
              </a:rPr>
              <a:t>시</a:t>
            </a:r>
            <a:r>
              <a:rPr lang="en-US" altLang="ko-KR" sz="1000" dirty="0">
                <a:latin typeface="+mn-ea"/>
              </a:rPr>
              <a:t>) </a:t>
            </a:r>
            <a:r>
              <a:rPr lang="ko-KR" altLang="en-US" sz="1000" dirty="0">
                <a:latin typeface="+mn-ea"/>
              </a:rPr>
              <a:t>선택된 객체의 항목을 </a:t>
            </a:r>
            <a:r>
              <a:rPr lang="ko-KR" altLang="en-US" sz="1000" dirty="0" err="1">
                <a:latin typeface="+mn-ea"/>
              </a:rPr>
              <a:t>라벨링</a:t>
            </a:r>
            <a:r>
              <a:rPr lang="ko-KR" altLang="en-US" sz="1000" dirty="0">
                <a:latin typeface="+mn-ea"/>
              </a:rPr>
              <a:t> 리스트 화면 내 최상단으로 이동하고</a:t>
            </a:r>
            <a:r>
              <a:rPr lang="en-US" altLang="ko-KR" sz="1000" dirty="0">
                <a:latin typeface="+mn-ea"/>
              </a:rPr>
              <a:t>,</a:t>
            </a:r>
            <a:r>
              <a:rPr lang="ko-KR" altLang="en-US" sz="1000" dirty="0">
                <a:latin typeface="+mn-ea"/>
              </a:rPr>
              <a:t> 색상을 이용하여 눈에 잘 띄게 시각화 함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  </a:t>
            </a:r>
            <a:r>
              <a:rPr lang="ko-KR" altLang="ko-KR" sz="1000" dirty="0">
                <a:latin typeface="+mn-ea"/>
              </a:rPr>
              <a:t>→</a:t>
            </a:r>
            <a:r>
              <a:rPr lang="en-US" altLang="ko-KR" sz="1000" dirty="0">
                <a:latin typeface="+mn-ea"/>
              </a:rPr>
              <a:t> </a:t>
            </a:r>
            <a:r>
              <a:rPr lang="ko-KR" altLang="en-US" sz="1000" dirty="0">
                <a:latin typeface="+mn-ea"/>
              </a:rPr>
              <a:t>객체를 선택한 상태에서 등급</a:t>
            </a:r>
            <a:r>
              <a:rPr lang="en-US" altLang="ko-KR" sz="1000" dirty="0">
                <a:latin typeface="+mn-ea"/>
              </a:rPr>
              <a:t>/</a:t>
            </a:r>
            <a:r>
              <a:rPr lang="ko-KR" altLang="en-US" sz="1000" dirty="0">
                <a:latin typeface="+mn-ea"/>
              </a:rPr>
              <a:t>품목을 선택</a:t>
            </a:r>
            <a:r>
              <a:rPr lang="en-US" altLang="ko-KR" sz="1000" dirty="0">
                <a:latin typeface="+mn-ea"/>
              </a:rPr>
              <a:t>   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  </a:t>
            </a:r>
            <a:r>
              <a:rPr lang="ko-KR" altLang="ko-KR" sz="1000" dirty="0">
                <a:latin typeface="+mn-ea"/>
              </a:rPr>
              <a:t>→</a:t>
            </a:r>
            <a:r>
              <a:rPr lang="en-US" altLang="ko-KR" sz="1000" dirty="0">
                <a:latin typeface="+mn-ea"/>
              </a:rPr>
              <a:t> </a:t>
            </a:r>
            <a:r>
              <a:rPr lang="ko-KR" altLang="en-US" sz="1000" dirty="0">
                <a:latin typeface="+mn-ea"/>
              </a:rPr>
              <a:t>이미지 화면에서 객체를 한 번 클릭하면 체크박스 활성화</a:t>
            </a:r>
            <a:r>
              <a:rPr lang="en-US" altLang="ko-KR" sz="1000" dirty="0">
                <a:latin typeface="+mn-ea"/>
              </a:rPr>
              <a:t>, </a:t>
            </a:r>
            <a:r>
              <a:rPr lang="ko-KR" altLang="en-US" sz="1000" dirty="0">
                <a:latin typeface="+mn-ea"/>
              </a:rPr>
              <a:t>두 번 클릭하면 체크박스 해제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- </a:t>
            </a:r>
            <a:r>
              <a:rPr lang="en-US" altLang="ko-KR" sz="1000" dirty="0">
                <a:solidFill>
                  <a:srgbClr val="C00000"/>
                </a:solidFill>
                <a:latin typeface="+mn-ea"/>
              </a:rPr>
              <a:t>(</a:t>
            </a:r>
            <a:r>
              <a:rPr lang="ko-KR" altLang="en-US" sz="1000" dirty="0">
                <a:solidFill>
                  <a:srgbClr val="C00000"/>
                </a:solidFill>
                <a:latin typeface="+mn-ea"/>
              </a:rPr>
              <a:t>다중 객체 선택 시</a:t>
            </a:r>
            <a:r>
              <a:rPr lang="en-US" altLang="ko-KR" sz="1000" dirty="0">
                <a:solidFill>
                  <a:srgbClr val="C00000"/>
                </a:solidFill>
                <a:latin typeface="+mn-ea"/>
              </a:rPr>
              <a:t>) </a:t>
            </a:r>
            <a:r>
              <a:rPr lang="en-US" altLang="ko-KR" sz="1000" dirty="0">
                <a:latin typeface="+mn-ea"/>
              </a:rPr>
              <a:t>ctrl </a:t>
            </a:r>
            <a:r>
              <a:rPr lang="ko-KR" altLang="en-US" sz="1000" dirty="0">
                <a:latin typeface="+mn-ea"/>
              </a:rPr>
              <a:t>키를 눌러 다중 객체 선택을 가능하게 하고</a:t>
            </a:r>
            <a:r>
              <a:rPr lang="en-US" altLang="ko-KR" sz="1000" dirty="0">
                <a:latin typeface="+mn-ea"/>
              </a:rPr>
              <a:t>, </a:t>
            </a:r>
            <a:r>
              <a:rPr lang="ko-KR" altLang="en-US" sz="1000" dirty="0">
                <a:latin typeface="+mn-ea"/>
              </a:rPr>
              <a:t>선택된 </a:t>
            </a:r>
            <a:r>
              <a:rPr lang="ko-KR" altLang="en-US" sz="1000" dirty="0" err="1">
                <a:latin typeface="+mn-ea"/>
              </a:rPr>
              <a:t>라벨링</a:t>
            </a:r>
            <a:r>
              <a:rPr lang="ko-KR" altLang="en-US" sz="1000" dirty="0">
                <a:latin typeface="+mn-ea"/>
              </a:rPr>
              <a:t> 리스트 화면에서 모아서 최상단으로 이동 또는 팝업으로 표현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  </a:t>
            </a:r>
            <a:r>
              <a:rPr lang="ko-KR" altLang="ko-KR" sz="1000" dirty="0">
                <a:latin typeface="+mn-ea"/>
              </a:rPr>
              <a:t>→</a:t>
            </a:r>
            <a:r>
              <a:rPr lang="en-US" altLang="ko-KR" sz="1000" dirty="0">
                <a:latin typeface="+mn-ea"/>
              </a:rPr>
              <a:t> </a:t>
            </a:r>
            <a:r>
              <a:rPr lang="ko-KR" altLang="en-US" sz="1000" dirty="0">
                <a:latin typeface="+mn-ea"/>
              </a:rPr>
              <a:t>객체들을 선택한 상태에서 등급</a:t>
            </a:r>
            <a:r>
              <a:rPr lang="en-US" altLang="ko-KR" sz="1000" dirty="0">
                <a:latin typeface="+mn-ea"/>
              </a:rPr>
              <a:t>/</a:t>
            </a:r>
            <a:r>
              <a:rPr lang="ko-KR" altLang="en-US" sz="1000" dirty="0">
                <a:latin typeface="+mn-ea"/>
              </a:rPr>
              <a:t>품목을 선택</a:t>
            </a:r>
            <a:r>
              <a:rPr lang="en-US" altLang="ko-KR" sz="1000" dirty="0">
                <a:latin typeface="+mn-ea"/>
              </a:rPr>
              <a:t>   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990B4CB-DC0C-4B57-ABDC-1179CA20CA85}"/>
              </a:ext>
            </a:extLst>
          </p:cNvPr>
          <p:cNvGrpSpPr/>
          <p:nvPr/>
        </p:nvGrpSpPr>
        <p:grpSpPr>
          <a:xfrm>
            <a:off x="2282801" y="4035005"/>
            <a:ext cx="5858687" cy="2294657"/>
            <a:chOff x="1845438" y="3536950"/>
            <a:chExt cx="7089012" cy="2776535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BEB325CA-285A-465B-A656-B26D24BEF0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45438" y="3594100"/>
              <a:ext cx="6238969" cy="2719385"/>
            </a:xfrm>
            <a:prstGeom prst="rect">
              <a:avLst/>
            </a:prstGeom>
          </p:spPr>
        </p:pic>
        <p:sp>
          <p:nvSpPr>
            <p:cNvPr id="7" name="말풍선: 사각형 6">
              <a:extLst>
                <a:ext uri="{FF2B5EF4-FFF2-40B4-BE49-F238E27FC236}">
                  <a16:creationId xmlns:a16="http://schemas.microsoft.com/office/drawing/2014/main" id="{928AA445-1740-49B7-A8E1-F9292BADE87F}"/>
                </a:ext>
              </a:extLst>
            </p:cNvPr>
            <p:cNvSpPr/>
            <p:nvPr/>
          </p:nvSpPr>
          <p:spPr>
            <a:xfrm>
              <a:off x="5143500" y="3536950"/>
              <a:ext cx="914400" cy="320548"/>
            </a:xfrm>
            <a:prstGeom prst="wedgeRectCallout">
              <a:avLst>
                <a:gd name="adj1" fmla="val -59722"/>
                <a:gd name="adj2" fmla="val 86339"/>
              </a:avLst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이미지 화면</a:t>
              </a:r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F87A9E4-1149-4F4C-94F6-DBCC3D3753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88000" y="4223484"/>
              <a:ext cx="2472562" cy="2080093"/>
            </a:xfrm>
            <a:prstGeom prst="rect">
              <a:avLst/>
            </a:prstGeom>
          </p:spPr>
        </p:pic>
        <p:sp>
          <p:nvSpPr>
            <p:cNvPr id="11" name="말풍선: 사각형 10">
              <a:extLst>
                <a:ext uri="{FF2B5EF4-FFF2-40B4-BE49-F238E27FC236}">
                  <a16:creationId xmlns:a16="http://schemas.microsoft.com/office/drawing/2014/main" id="{882B968E-2A88-4B34-8EE9-4B1FD8A118B4}"/>
                </a:ext>
              </a:extLst>
            </p:cNvPr>
            <p:cNvSpPr/>
            <p:nvPr/>
          </p:nvSpPr>
          <p:spPr>
            <a:xfrm>
              <a:off x="7937500" y="4495800"/>
              <a:ext cx="996950" cy="320548"/>
            </a:xfrm>
            <a:prstGeom prst="wedgeRectCallout">
              <a:avLst>
                <a:gd name="adj1" fmla="val -59722"/>
                <a:gd name="adj2" fmla="val 86339"/>
              </a:avLst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라벨링</a:t>
              </a:r>
              <a:r>
                <a:rPr lang="ko-KR" altLang="en-US" sz="8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리스트 화면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366FBA1-FA4E-4E21-A2CB-131D2847ADB9}"/>
              </a:ext>
            </a:extLst>
          </p:cNvPr>
          <p:cNvSpPr/>
          <p:nvPr/>
        </p:nvSpPr>
        <p:spPr>
          <a:xfrm>
            <a:off x="5386323" y="4734112"/>
            <a:ext cx="1782827" cy="106031"/>
          </a:xfrm>
          <a:prstGeom prst="rect">
            <a:avLst/>
          </a:prstGeom>
          <a:solidFill>
            <a:srgbClr val="C00000">
              <a:alpha val="37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1428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 Box 41">
            <a:extLst>
              <a:ext uri="{FF2B5EF4-FFF2-40B4-BE49-F238E27FC236}">
                <a16:creationId xmlns:a16="http://schemas.microsoft.com/office/drawing/2014/main" id="{2902D527-88EE-4956-AE8A-CD1CD29C72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5408" y="55269"/>
            <a:ext cx="7642658" cy="340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1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2. </a:t>
            </a:r>
            <a:r>
              <a:rPr kumimoji="1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요청사항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3E7811-7026-4BC5-9B8B-BFBDD91B25D2}"/>
              </a:ext>
            </a:extLst>
          </p:cNvPr>
          <p:cNvSpPr txBox="1"/>
          <p:nvPr/>
        </p:nvSpPr>
        <p:spPr>
          <a:xfrm>
            <a:off x="225408" y="637130"/>
            <a:ext cx="9479031" cy="2855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100" b="1" dirty="0">
                <a:latin typeface="+mn-ea"/>
              </a:rPr>
              <a:t>그 외 기능</a:t>
            </a:r>
            <a:endParaRPr lang="en-US" altLang="ko-KR" sz="1100" b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- </a:t>
            </a:r>
            <a:r>
              <a:rPr lang="ko-KR" altLang="en-US" sz="1000" dirty="0">
                <a:latin typeface="+mn-ea"/>
              </a:rPr>
              <a:t>최대한 한글화 필요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① </a:t>
            </a:r>
            <a:r>
              <a:rPr lang="ko-KR" altLang="en-US" sz="1000" dirty="0">
                <a:latin typeface="+mn-ea"/>
              </a:rPr>
              <a:t> </a:t>
            </a:r>
            <a:r>
              <a:rPr lang="en-US" altLang="ko-KR" sz="1000" dirty="0">
                <a:latin typeface="+mn-ea"/>
              </a:rPr>
              <a:t>Edit </a:t>
            </a:r>
            <a:r>
              <a:rPr lang="ko-KR" altLang="en-US" sz="1000" dirty="0">
                <a:latin typeface="+mn-ea"/>
              </a:rPr>
              <a:t>기능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- </a:t>
            </a:r>
            <a:r>
              <a:rPr lang="ko-KR" altLang="en-US" sz="1000" dirty="0" err="1">
                <a:latin typeface="+mn-ea"/>
              </a:rPr>
              <a:t>라벨링</a:t>
            </a:r>
            <a:r>
              <a:rPr lang="ko-KR" altLang="en-US" sz="1000" dirty="0">
                <a:latin typeface="+mn-ea"/>
              </a:rPr>
              <a:t> 상단에 필요 기능 표출 </a:t>
            </a:r>
            <a:r>
              <a:rPr lang="en-US" altLang="ko-KR" sz="1000" dirty="0">
                <a:latin typeface="+mn-ea"/>
              </a:rPr>
              <a:t>(e.g. </a:t>
            </a:r>
            <a:r>
              <a:rPr lang="ko-KR" altLang="en-US" sz="1000" dirty="0" err="1">
                <a:latin typeface="+mn-ea"/>
              </a:rPr>
              <a:t>폴리곤</a:t>
            </a:r>
            <a:r>
              <a:rPr lang="en-US" altLang="ko-KR" sz="1000" dirty="0">
                <a:latin typeface="+mn-ea"/>
              </a:rPr>
              <a:t>, </a:t>
            </a:r>
            <a:r>
              <a:rPr lang="ko-KR" altLang="en-US" sz="1000" dirty="0">
                <a:latin typeface="+mn-ea"/>
              </a:rPr>
              <a:t>사각형</a:t>
            </a:r>
            <a:r>
              <a:rPr lang="en-US" altLang="ko-KR" sz="1000" dirty="0">
                <a:latin typeface="+mn-ea"/>
              </a:rPr>
              <a:t>, </a:t>
            </a:r>
            <a:r>
              <a:rPr lang="ko-KR" altLang="en-US" sz="1000" dirty="0">
                <a:latin typeface="+mn-ea"/>
              </a:rPr>
              <a:t>원형</a:t>
            </a:r>
            <a:r>
              <a:rPr lang="en-US" altLang="ko-KR" sz="1000" dirty="0">
                <a:latin typeface="+mn-ea"/>
              </a:rPr>
              <a:t>, </a:t>
            </a:r>
            <a:r>
              <a:rPr lang="ko-KR" altLang="en-US" sz="1000" dirty="0">
                <a:latin typeface="+mn-ea"/>
              </a:rPr>
              <a:t>직선 등</a:t>
            </a:r>
            <a:r>
              <a:rPr lang="en-US" altLang="ko-KR" sz="1000" dirty="0">
                <a:latin typeface="+mn-ea"/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ko-KR" sz="1000" dirty="0">
                <a:latin typeface="+mn-ea"/>
              </a:rPr>
              <a:t>②</a:t>
            </a:r>
            <a:r>
              <a:rPr lang="en-US" altLang="ko-KR" sz="1000" dirty="0">
                <a:latin typeface="+mn-ea"/>
              </a:rPr>
              <a:t> Brightness &amp; Contrast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- </a:t>
            </a:r>
            <a:r>
              <a:rPr lang="en-US" altLang="ko-KR" sz="1000" dirty="0" err="1">
                <a:latin typeface="+mn-ea"/>
              </a:rPr>
              <a:t>labelme</a:t>
            </a:r>
            <a:r>
              <a:rPr lang="ko-KR" altLang="en-US" sz="1000" dirty="0">
                <a:latin typeface="+mn-ea"/>
              </a:rPr>
              <a:t>의 밝기</a:t>
            </a:r>
            <a:r>
              <a:rPr lang="en-US" altLang="ko-KR" sz="1000" dirty="0">
                <a:latin typeface="+mn-ea"/>
              </a:rPr>
              <a:t>/</a:t>
            </a:r>
            <a:r>
              <a:rPr lang="ko-KR" altLang="en-US" sz="1000" dirty="0">
                <a:latin typeface="+mn-ea"/>
              </a:rPr>
              <a:t>대조는 반응속도가 매우 느리며</a:t>
            </a:r>
            <a:r>
              <a:rPr lang="en-US" altLang="ko-KR" sz="1000" dirty="0">
                <a:latin typeface="+mn-ea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  </a:t>
            </a:r>
            <a:r>
              <a:rPr lang="ko-KR" altLang="en-US" sz="1000" dirty="0">
                <a:latin typeface="+mn-ea"/>
              </a:rPr>
              <a:t>수치 입력이 불가능하여 조절이 어려움</a:t>
            </a:r>
            <a:r>
              <a:rPr lang="en-US" altLang="ko-KR" sz="1000" dirty="0"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  </a:t>
            </a:r>
            <a:r>
              <a:rPr lang="ko-KR" altLang="en-US" sz="1000" dirty="0">
                <a:latin typeface="+mn-ea"/>
              </a:rPr>
              <a:t>반응속도 향상 및 수치입력 </a:t>
            </a:r>
            <a:r>
              <a:rPr lang="en-US" altLang="ko-KR" sz="1000" dirty="0">
                <a:latin typeface="+mn-ea"/>
              </a:rPr>
              <a:t>/ </a:t>
            </a:r>
            <a:r>
              <a:rPr lang="ko-KR" altLang="en-US" sz="1000" dirty="0">
                <a:latin typeface="+mn-ea"/>
              </a:rPr>
              <a:t>원 수치 되돌리기 필요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latin typeface="+mn-ea"/>
              </a:rPr>
              <a:t> 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88954C1-ED16-4E64-AB19-246F65F06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7228" y="1195642"/>
            <a:ext cx="3305264" cy="515251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2A321DE-5A90-4D85-8413-20726CBA3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5128" y="1234863"/>
            <a:ext cx="1990745" cy="2407111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99D2D35-2B36-4B57-8B7A-CB5237AE131E}"/>
              </a:ext>
            </a:extLst>
          </p:cNvPr>
          <p:cNvSpPr/>
          <p:nvPr/>
        </p:nvSpPr>
        <p:spPr>
          <a:xfrm>
            <a:off x="4489450" y="1416050"/>
            <a:ext cx="1720850" cy="8509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1F632184-0631-4DB2-8472-280BCA2C37A7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6210300" y="1720850"/>
            <a:ext cx="647700" cy="1206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6EC00B4A-0916-4F39-A73C-FCB18E755C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743" y="3137149"/>
            <a:ext cx="1924050" cy="100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445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113635</TotalTime>
  <Words>1034</Words>
  <Application>Microsoft Office PowerPoint</Application>
  <PresentationFormat>A4 용지(210x297mm)</PresentationFormat>
  <Paragraphs>152</Paragraphs>
  <Slides>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6" baseType="lpstr">
      <vt:lpstr>Inter</vt:lpstr>
      <vt:lpstr>LG스마트체2.0 Regular</vt:lpstr>
      <vt:lpstr>Calibri</vt:lpstr>
      <vt:lpstr>맑은 고딕</vt:lpstr>
      <vt:lpstr>Arial</vt:lpstr>
      <vt:lpstr>Wingdings</vt:lpstr>
      <vt:lpstr>Arial Narrow</vt:lpstr>
      <vt:lpstr>Office 테마</vt:lpstr>
      <vt:lpstr>라벨링 Tool 개발 요청안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 CNS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이재원</dc:creator>
  <cp:lastModifiedBy>Young Min Lim</cp:lastModifiedBy>
  <cp:revision>2273</cp:revision>
  <dcterms:created xsi:type="dcterms:W3CDTF">2020-02-24T04:47:03Z</dcterms:created>
  <dcterms:modified xsi:type="dcterms:W3CDTF">2022-08-10T07:12:19Z</dcterms:modified>
</cp:coreProperties>
</file>